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256" r:id="rId2"/>
    <p:sldId id="476" r:id="rId3"/>
    <p:sldId id="477" r:id="rId4"/>
    <p:sldId id="478" r:id="rId5"/>
    <p:sldId id="298" r:id="rId6"/>
    <p:sldId id="299" r:id="rId7"/>
    <p:sldId id="479" r:id="rId8"/>
    <p:sldId id="360" r:id="rId9"/>
    <p:sldId id="480" r:id="rId10"/>
    <p:sldId id="481" r:id="rId11"/>
    <p:sldId id="482" r:id="rId12"/>
    <p:sldId id="402" r:id="rId13"/>
    <p:sldId id="401" r:id="rId14"/>
    <p:sldId id="403" r:id="rId15"/>
    <p:sldId id="404" r:id="rId16"/>
    <p:sldId id="405" r:id="rId17"/>
    <p:sldId id="407" r:id="rId18"/>
    <p:sldId id="316" r:id="rId19"/>
    <p:sldId id="490" r:id="rId20"/>
    <p:sldId id="491" r:id="rId21"/>
    <p:sldId id="322" r:id="rId22"/>
    <p:sldId id="348" r:id="rId23"/>
    <p:sldId id="323" r:id="rId24"/>
    <p:sldId id="324" r:id="rId25"/>
    <p:sldId id="351" r:id="rId26"/>
    <p:sldId id="388" r:id="rId27"/>
    <p:sldId id="387" r:id="rId28"/>
    <p:sldId id="389" r:id="rId29"/>
    <p:sldId id="356" r:id="rId30"/>
    <p:sldId id="498" r:id="rId31"/>
    <p:sldId id="426" r:id="rId32"/>
    <p:sldId id="485" r:id="rId33"/>
    <p:sldId id="486" r:id="rId34"/>
    <p:sldId id="483" r:id="rId35"/>
    <p:sldId id="484" r:id="rId36"/>
    <p:sldId id="487" r:id="rId37"/>
    <p:sldId id="488" r:id="rId38"/>
    <p:sldId id="474" r:id="rId39"/>
    <p:sldId id="499" r:id="rId40"/>
    <p:sldId id="500" r:id="rId41"/>
    <p:sldId id="435" r:id="rId42"/>
    <p:sldId id="436" r:id="rId43"/>
    <p:sldId id="438" r:id="rId44"/>
    <p:sldId id="440" r:id="rId45"/>
    <p:sldId id="442" r:id="rId46"/>
    <p:sldId id="501" r:id="rId47"/>
    <p:sldId id="475" r:id="rId48"/>
    <p:sldId id="502" r:id="rId49"/>
    <p:sldId id="492" r:id="rId50"/>
    <p:sldId id="503" r:id="rId51"/>
    <p:sldId id="504" r:id="rId52"/>
    <p:sldId id="422" r:id="rId53"/>
    <p:sldId id="493" r:id="rId54"/>
    <p:sldId id="495" r:id="rId55"/>
    <p:sldId id="496" r:id="rId56"/>
    <p:sldId id="497" r:id="rId57"/>
    <p:sldId id="508" r:id="rId58"/>
    <p:sldId id="505" r:id="rId59"/>
    <p:sldId id="506" r:id="rId60"/>
    <p:sldId id="507" r:id="rId61"/>
  </p:sldIdLst>
  <p:sldSz cx="9144000" cy="6858000" type="screen4x3"/>
  <p:notesSz cx="6858000" cy="98742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e" initials="LP" lastIdx="35" clrIdx="0"/>
  <p:cmAuthor id="1" name="OJK" initials="OJ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99025" autoAdjust="0"/>
  </p:normalViewPr>
  <p:slideViewPr>
    <p:cSldViewPr>
      <p:cViewPr varScale="1">
        <p:scale>
          <a:sx n="124" d="100"/>
          <a:sy n="124" d="100"/>
        </p:scale>
        <p:origin x="498" y="96"/>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904" y="-102"/>
      </p:cViewPr>
      <p:guideLst>
        <p:guide orient="horz" pos="3110"/>
        <p:guide pos="216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718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1"/>
            <a:ext cx="2971800" cy="493713"/>
          </a:xfrm>
          <a:prstGeom prst="rect">
            <a:avLst/>
          </a:prstGeom>
        </p:spPr>
        <p:txBody>
          <a:bodyPr vert="horz" lIns="91440" tIns="45720" rIns="91440" bIns="45720" rtlCol="0"/>
          <a:lstStyle>
            <a:lvl1pPr algn="r">
              <a:defRPr sz="1200"/>
            </a:lvl1pPr>
          </a:lstStyle>
          <a:p>
            <a:fld id="{D01C65F6-F4C5-4CF4-99CA-EE4CFFB4C059}" type="datetimeFigureOut">
              <a:rPr lang="fr-FR" smtClean="0"/>
              <a:pPr/>
              <a:t>11/12/2019</a:t>
            </a:fld>
            <a:endParaRPr lang="fr-FR"/>
          </a:p>
        </p:txBody>
      </p:sp>
      <p:sp>
        <p:nvSpPr>
          <p:cNvPr id="4" name="Espace réservé du pied de page 3"/>
          <p:cNvSpPr>
            <a:spLocks noGrp="1"/>
          </p:cNvSpPr>
          <p:nvPr>
            <p:ph type="ftr" sz="quarter" idx="2"/>
          </p:nvPr>
        </p:nvSpPr>
        <p:spPr>
          <a:xfrm>
            <a:off x="0" y="9378824"/>
            <a:ext cx="2971800" cy="49371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9378824"/>
            <a:ext cx="2971800" cy="493713"/>
          </a:xfrm>
          <a:prstGeom prst="rect">
            <a:avLst/>
          </a:prstGeom>
        </p:spPr>
        <p:txBody>
          <a:bodyPr vert="horz" lIns="91440" tIns="45720" rIns="91440" bIns="45720" rtlCol="0" anchor="b"/>
          <a:lstStyle>
            <a:lvl1pPr algn="r">
              <a:defRPr sz="1200"/>
            </a:lvl1pPr>
          </a:lstStyle>
          <a:p>
            <a:fld id="{F9500F74-342F-4B62-9C72-6FF21CA36D8E}" type="slidenum">
              <a:rPr lang="fr-FR" smtClean="0"/>
              <a:pPr/>
              <a:t>‹N°›</a:t>
            </a:fld>
            <a:endParaRPr lang="fr-FR"/>
          </a:p>
        </p:txBody>
      </p:sp>
    </p:spTree>
    <p:extLst>
      <p:ext uri="{BB962C8B-B14F-4D97-AF65-F5344CB8AC3E}">
        <p14:creationId xmlns:p14="http://schemas.microsoft.com/office/powerpoint/2010/main" val="2546085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718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1"/>
            <a:ext cx="2971800" cy="493713"/>
          </a:xfrm>
          <a:prstGeom prst="rect">
            <a:avLst/>
          </a:prstGeom>
        </p:spPr>
        <p:txBody>
          <a:bodyPr vert="horz" lIns="91440" tIns="45720" rIns="91440" bIns="45720" rtlCol="0"/>
          <a:lstStyle>
            <a:lvl1pPr algn="r">
              <a:defRPr sz="1200"/>
            </a:lvl1pPr>
          </a:lstStyle>
          <a:p>
            <a:fld id="{47B36A9B-3C5C-4591-969E-FD95AF3FF0BD}" type="datetimeFigureOut">
              <a:rPr lang="fr-FR" smtClean="0"/>
              <a:pPr/>
              <a:t>11/12/2019</a:t>
            </a:fld>
            <a:endParaRPr lang="fr-FR"/>
          </a:p>
        </p:txBody>
      </p:sp>
      <p:sp>
        <p:nvSpPr>
          <p:cNvPr id="4" name="Espace réservé de l'image des diapositives 3"/>
          <p:cNvSpPr>
            <a:spLocks noGrp="1" noRot="1" noChangeAspect="1"/>
          </p:cNvSpPr>
          <p:nvPr>
            <p:ph type="sldImg" idx="2"/>
          </p:nvPr>
        </p:nvSpPr>
        <p:spPr>
          <a:xfrm>
            <a:off x="960438" y="741363"/>
            <a:ext cx="4937125"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690269"/>
            <a:ext cx="5486400" cy="44434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8824"/>
            <a:ext cx="2971800" cy="49371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378824"/>
            <a:ext cx="2971800" cy="493713"/>
          </a:xfrm>
          <a:prstGeom prst="rect">
            <a:avLst/>
          </a:prstGeom>
        </p:spPr>
        <p:txBody>
          <a:bodyPr vert="horz" lIns="91440" tIns="45720" rIns="91440" bIns="45720" rtlCol="0" anchor="b"/>
          <a:lstStyle>
            <a:lvl1pPr algn="r">
              <a:defRPr sz="1200"/>
            </a:lvl1pPr>
          </a:lstStyle>
          <a:p>
            <a:fld id="{0D86982D-C252-45DD-8E1A-097B102F3534}" type="slidenum">
              <a:rPr lang="fr-FR" smtClean="0"/>
              <a:pPr/>
              <a:t>‹N°›</a:t>
            </a:fld>
            <a:endParaRPr lang="fr-FR"/>
          </a:p>
        </p:txBody>
      </p:sp>
    </p:spTree>
    <p:extLst>
      <p:ext uri="{BB962C8B-B14F-4D97-AF65-F5344CB8AC3E}">
        <p14:creationId xmlns:p14="http://schemas.microsoft.com/office/powerpoint/2010/main" val="2509979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
        <p:nvSpPr>
          <p:cNvPr id="6" name="Espace réservé du numéro de diapositive 5"/>
          <p:cNvSpPr>
            <a:spLocks noGrp="1"/>
          </p:cNvSpPr>
          <p:nvPr>
            <p:ph type="sldNum" sz="quarter" idx="12"/>
          </p:nvPr>
        </p:nvSpPr>
        <p:spPr/>
        <p:txBody>
          <a:bodyPr/>
          <a:lstStyle/>
          <a:p>
            <a:fld id="{8D643344-2B0D-4561-82F5-68811833B7E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Espace réservé du numéro de diapositive 6"/>
          <p:cNvSpPr>
            <a:spLocks noGrp="1"/>
          </p:cNvSpPr>
          <p:nvPr>
            <p:ph type="sldNum" sz="quarter" idx="12"/>
          </p:nvPr>
        </p:nvSpPr>
        <p:spPr/>
        <p:txBody>
          <a:bodyPr/>
          <a:lstStyle/>
          <a:p>
            <a:fld id="{8D643344-2B0D-4561-82F5-68811833B7E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8D643344-2B0D-4561-82F5-68811833B7EE}" type="slidenum">
              <a:rPr lang="fr-FR" smtClean="0"/>
              <a:pPr/>
              <a:t>‹N°›</a:t>
            </a:fld>
            <a:endParaRPr lang="fr-FR"/>
          </a:p>
        </p:txBody>
      </p:sp>
      <p:sp>
        <p:nvSpPr>
          <p:cNvPr id="5" name="Rectangle 4"/>
          <p:cNvSpPr/>
          <p:nvPr userDrawn="1"/>
        </p:nvSpPr>
        <p:spPr bwMode="white">
          <a:xfrm>
            <a:off x="0" y="5497513"/>
            <a:ext cx="9144000" cy="13684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9525" y="5578475"/>
            <a:ext cx="2368550" cy="1223963"/>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2438400" y="5578475"/>
            <a:ext cx="6705600" cy="1222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Titre 7"/>
          <p:cNvSpPr>
            <a:spLocks noGrp="1"/>
          </p:cNvSpPr>
          <p:nvPr>
            <p:ph type="ctrTitle"/>
          </p:nvPr>
        </p:nvSpPr>
        <p:spPr>
          <a:xfrm>
            <a:off x="1259632" y="-171400"/>
            <a:ext cx="6527898" cy="936104"/>
          </a:xfrm>
          <a:ln>
            <a:noFill/>
          </a:ln>
        </p:spPr>
        <p:txBody>
          <a:bodyPr vert="horz" lIns="91440" tIns="45720" rIns="91440" bIns="45720" rtlCol="0" anchor="b">
            <a:normAutofit/>
          </a:bodyPr>
          <a:lstStyle>
            <a:lvl1pPr>
              <a:defRPr lang="en-US" sz="2400" b="0" cap="none" dirty="0"/>
            </a:lvl1pPr>
          </a:lstStyle>
          <a:p>
            <a:pPr lvl="0"/>
            <a:r>
              <a:rPr lang="fr-FR" dirty="0"/>
              <a:t>Cliquez et modifiez le titre</a:t>
            </a:r>
            <a:endParaRPr lang="en-US" dirty="0"/>
          </a:p>
        </p:txBody>
      </p:sp>
      <p:sp>
        <p:nvSpPr>
          <p:cNvPr id="11" name="Sous-titre 8"/>
          <p:cNvSpPr>
            <a:spLocks noGrp="1"/>
          </p:cNvSpPr>
          <p:nvPr>
            <p:ph type="subTitle" idx="1"/>
          </p:nvPr>
        </p:nvSpPr>
        <p:spPr>
          <a:xfrm>
            <a:off x="1403648" y="3573016"/>
            <a:ext cx="6527899" cy="1076325"/>
          </a:xfrm>
          <a:prstGeom prst="roundRect">
            <a:avLst/>
          </a:prstGeom>
          <a:ln w="19050">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defRPr lang="en-US" sz="2000" dirty="0">
                <a:latin typeface="Arial" pitchFamily="34" charset="0"/>
                <a:cs typeface="Arial" pitchFamily="34" charset="0"/>
              </a:defRPr>
            </a:lvl1pPr>
          </a:lstStyle>
          <a:p>
            <a:pPr marL="0" lvl="0" indent="0" algn="ctr">
              <a:buNone/>
            </a:pPr>
            <a:r>
              <a:rPr lang="fr-FR" dirty="0"/>
              <a:t>Cliquez pour modifier le style des sous-titres du masque</a:t>
            </a:r>
            <a:endParaRPr lang="en-US" dirty="0"/>
          </a:p>
        </p:txBody>
      </p:sp>
      <p:sp>
        <p:nvSpPr>
          <p:cNvPr id="14" name="Espace réservé du contenu 2"/>
          <p:cNvSpPr>
            <a:spLocks noGrp="1"/>
          </p:cNvSpPr>
          <p:nvPr>
            <p:ph idx="13"/>
          </p:nvPr>
        </p:nvSpPr>
        <p:spPr>
          <a:xfrm>
            <a:off x="2555776" y="5733256"/>
            <a:ext cx="6408712" cy="936104"/>
          </a:xfrm>
          <a:ln>
            <a:noFill/>
          </a:ln>
        </p:spPr>
        <p:txBody>
          <a:bodyPr>
            <a:normAutofit/>
          </a:bodyPr>
          <a:lstStyle>
            <a:lvl1pPr>
              <a:defRPr sz="2000">
                <a:solidFill>
                  <a:schemeClr val="bg1"/>
                </a:solidFill>
                <a:latin typeface="Arial" pitchFamily="34" charset="0"/>
                <a:cs typeface="Arial" pitchFamily="34" charset="0"/>
              </a:defRPr>
            </a:lvl1pPr>
            <a:lvl2pPr>
              <a:defRPr sz="1800">
                <a:solidFill>
                  <a:schemeClr val="bg1"/>
                </a:solidFill>
                <a:latin typeface="Arial" pitchFamily="34" charset="0"/>
                <a:cs typeface="Arial" pitchFamily="34" charset="0"/>
              </a:defRPr>
            </a:lvl2pPr>
            <a:lvl3pPr>
              <a:defRPr sz="16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764704"/>
          </a:xfrm>
        </p:spPr>
        <p:txBody>
          <a:bodyPr>
            <a:normAutofit/>
          </a:bodyPr>
          <a:lstStyle>
            <a:lvl1pPr>
              <a:defRPr sz="1800">
                <a:latin typeface="Arial" pitchFamily="34" charset="0"/>
                <a:cs typeface="Arial" pitchFamily="34" charset="0"/>
              </a:defRPr>
            </a:lvl1pPr>
          </a:lstStyle>
          <a:p>
            <a:r>
              <a:rPr lang="fr-FR" dirty="0"/>
              <a:t>Cliquez pour modifier le style du titre</a:t>
            </a:r>
          </a:p>
        </p:txBody>
      </p:sp>
      <p:sp>
        <p:nvSpPr>
          <p:cNvPr id="3" name="Espace réservé du contenu 2"/>
          <p:cNvSpPr>
            <a:spLocks noGrp="1"/>
          </p:cNvSpPr>
          <p:nvPr>
            <p:ph idx="1"/>
          </p:nvPr>
        </p:nvSpPr>
        <p:spPr>
          <a:xfrm>
            <a:off x="457200" y="1052736"/>
            <a:ext cx="8229600" cy="5073427"/>
          </a:xfrm>
          <a:ln>
            <a:solidFill>
              <a:schemeClr val="tx1"/>
            </a:solidFill>
          </a:ln>
        </p:spPr>
        <p:txBody>
          <a:bodyPr>
            <a:normAutofit/>
          </a:bodyPr>
          <a:lstStyle>
            <a:lvl1pPr>
              <a:defRPr sz="20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vl5pPr>
              <a:defRPr sz="1400">
                <a:latin typeface="Arial" pitchFamily="34" charset="0"/>
                <a:cs typeface="Arial"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5"/>
          <p:cNvSpPr>
            <a:spLocks noGrp="1"/>
          </p:cNvSpPr>
          <p:nvPr>
            <p:ph type="sldNum" sz="quarter" idx="12"/>
          </p:nvPr>
        </p:nvSpPr>
        <p:spPr>
          <a:xfrm>
            <a:off x="6553200" y="6356350"/>
            <a:ext cx="2133600" cy="365125"/>
          </a:xfrm>
        </p:spPr>
        <p:txBody>
          <a:bodyPr/>
          <a:lstStyle/>
          <a:p>
            <a:fld id="{8D643344-2B0D-4561-82F5-68811833B7E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8" name="Rectangle 7"/>
          <p:cNvSpPr/>
          <p:nvPr userDrawn="1"/>
        </p:nvSpPr>
        <p:spPr>
          <a:xfrm>
            <a:off x="0" y="-99392"/>
            <a:ext cx="9144000" cy="144016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fr-FR"/>
          </a:p>
        </p:txBody>
      </p:sp>
      <p:sp>
        <p:nvSpPr>
          <p:cNvPr id="2" name="Titre 1"/>
          <p:cNvSpPr>
            <a:spLocks noGrp="1"/>
          </p:cNvSpPr>
          <p:nvPr>
            <p:ph type="ctrTitle"/>
          </p:nvPr>
        </p:nvSpPr>
        <p:spPr>
          <a:xfrm>
            <a:off x="107504" y="-146892"/>
            <a:ext cx="7772400" cy="504055"/>
          </a:xfrm>
        </p:spPr>
        <p:txBody>
          <a:bodyPr>
            <a:normAutofit/>
          </a:bodyPr>
          <a:lstStyle>
            <a:lvl1pPr algn="just">
              <a:defRPr sz="1600" cap="none" baseline="0"/>
            </a:lvl1pPr>
          </a:lstStyle>
          <a:p>
            <a:r>
              <a:rPr lang="fr-FR" dirty="0"/>
              <a:t>Cliquez pour modifier le style du titre</a:t>
            </a:r>
          </a:p>
        </p:txBody>
      </p:sp>
      <p:sp>
        <p:nvSpPr>
          <p:cNvPr id="3" name="Sous-titre 2"/>
          <p:cNvSpPr>
            <a:spLocks noGrp="1"/>
          </p:cNvSpPr>
          <p:nvPr>
            <p:ph type="subTitle" idx="1"/>
          </p:nvPr>
        </p:nvSpPr>
        <p:spPr>
          <a:xfrm>
            <a:off x="107504" y="332656"/>
            <a:ext cx="8928992" cy="432048"/>
          </a:xfrm>
        </p:spPr>
        <p:txBody>
          <a:bodyPr>
            <a:normAutofit/>
          </a:bodyPr>
          <a:lstStyle>
            <a:lvl1pPr marL="0" indent="0" algn="just">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
        <p:nvSpPr>
          <p:cNvPr id="6" name="Espace réservé du numéro de diapositive 5"/>
          <p:cNvSpPr>
            <a:spLocks noGrp="1"/>
          </p:cNvSpPr>
          <p:nvPr>
            <p:ph type="sldNum" sz="quarter" idx="12"/>
          </p:nvPr>
        </p:nvSpPr>
        <p:spPr/>
        <p:txBody>
          <a:bodyPr/>
          <a:lstStyle/>
          <a:p>
            <a:fld id="{8D643344-2B0D-4561-82F5-68811833B7EE}" type="slidenum">
              <a:rPr lang="fr-FR" smtClean="0"/>
              <a:pPr/>
              <a:t>‹N°›</a:t>
            </a:fld>
            <a:endParaRPr lang="fr-FR"/>
          </a:p>
        </p:txBody>
      </p:sp>
      <p:sp>
        <p:nvSpPr>
          <p:cNvPr id="10" name="Espace réservé du contenu 2"/>
          <p:cNvSpPr>
            <a:spLocks noGrp="1"/>
          </p:cNvSpPr>
          <p:nvPr>
            <p:ph idx="13"/>
          </p:nvPr>
        </p:nvSpPr>
        <p:spPr>
          <a:xfrm>
            <a:off x="457200" y="1124744"/>
            <a:ext cx="8229600" cy="5001419"/>
          </a:xfrm>
          <a:ln>
            <a:noFill/>
          </a:ln>
        </p:spPr>
        <p:txBody>
          <a:bodyPr>
            <a:normAutofit/>
          </a:bodyPr>
          <a:lstStyle>
            <a:lvl1pPr>
              <a:defRPr sz="20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vl5pPr>
              <a:defRPr sz="1400">
                <a:latin typeface="Arial" pitchFamily="34" charset="0"/>
                <a:cs typeface="Arial"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3140968"/>
            <a:ext cx="7848872" cy="1752600"/>
          </a:xfrm>
          <a:prstGeom prst="roundRect">
            <a:avLst/>
          </a:prstGeom>
          <a:ln w="19050">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lvl1pPr>
              <a:defRPr lang="fr-FR" sz="2000" dirty="0">
                <a:solidFill>
                  <a:schemeClr val="dk1"/>
                </a:solidFill>
                <a:latin typeface="Arial" pitchFamily="34" charset="0"/>
                <a:cs typeface="Arial" pitchFamily="34" charset="0"/>
              </a:defRPr>
            </a:lvl1pPr>
          </a:lstStyle>
          <a:p>
            <a:pPr marL="0" lvl="0" indent="0" algn="ctr">
              <a:buNone/>
            </a:pPr>
            <a:r>
              <a:rPr lang="fr-FR" dirty="0"/>
              <a:t>Cliquez pour modifier le style des sous-titres du masque</a:t>
            </a:r>
          </a:p>
        </p:txBody>
      </p:sp>
      <p:sp>
        <p:nvSpPr>
          <p:cNvPr id="6" name="Espace réservé du numéro de diapositive 5"/>
          <p:cNvSpPr>
            <a:spLocks noGrp="1"/>
          </p:cNvSpPr>
          <p:nvPr>
            <p:ph type="sldNum" sz="quarter" idx="12"/>
          </p:nvPr>
        </p:nvSpPr>
        <p:spPr/>
        <p:txBody>
          <a:bodyPr/>
          <a:lstStyle/>
          <a:p>
            <a:fld id="{8D643344-2B0D-4561-82F5-68811833B7EE}" type="slidenum">
              <a:rPr lang="fr-FR" smtClean="0"/>
              <a:pPr/>
              <a:t>‹N°›</a:t>
            </a:fld>
            <a:endParaRPr lang="fr-FR"/>
          </a:p>
        </p:txBody>
      </p:sp>
      <p:sp>
        <p:nvSpPr>
          <p:cNvPr id="5" name="Rectangle 4"/>
          <p:cNvSpPr/>
          <p:nvPr userDrawn="1"/>
        </p:nvSpPr>
        <p:spPr>
          <a:xfrm>
            <a:off x="0" y="1600200"/>
            <a:ext cx="18415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1954213" y="1600200"/>
            <a:ext cx="7189787"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re 1"/>
          <p:cNvSpPr txBox="1">
            <a:spLocks/>
          </p:cNvSpPr>
          <p:nvPr userDrawn="1"/>
        </p:nvSpPr>
        <p:spPr bwMode="auto">
          <a:xfrm>
            <a:off x="0" y="1600200"/>
            <a:ext cx="18415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fontAlgn="base">
              <a:spcBef>
                <a:spcPct val="0"/>
              </a:spcBef>
              <a:spcAft>
                <a:spcPct val="0"/>
              </a:spcAft>
              <a:buNone/>
              <a:defRPr sz="4400" b="0" kern="1200" cap="none">
                <a:solidFill>
                  <a:srgbClr val="FFFFFF"/>
                </a:solidFill>
                <a:latin typeface="+mj-lt"/>
                <a:ea typeface="ＭＳ Ｐゴシック" charset="0"/>
                <a:cs typeface="ＭＳ Ｐゴシック" charset="0"/>
              </a:defRPr>
            </a:lvl1pPr>
            <a:lvl2pPr algn="l" rtl="0" fontAlgn="base">
              <a:spcBef>
                <a:spcPct val="0"/>
              </a:spcBef>
              <a:spcAft>
                <a:spcPct val="0"/>
              </a:spcAft>
              <a:defRPr sz="4400">
                <a:solidFill>
                  <a:schemeClr val="tx2"/>
                </a:solidFill>
                <a:latin typeface="Tw Cen MT" charset="0"/>
                <a:ea typeface="ＭＳ Ｐゴシック" charset="0"/>
                <a:cs typeface="ＭＳ Ｐゴシック" charset="0"/>
              </a:defRPr>
            </a:lvl2pPr>
            <a:lvl3pPr algn="l" rtl="0" fontAlgn="base">
              <a:spcBef>
                <a:spcPct val="0"/>
              </a:spcBef>
              <a:spcAft>
                <a:spcPct val="0"/>
              </a:spcAft>
              <a:defRPr sz="4400">
                <a:solidFill>
                  <a:schemeClr val="tx2"/>
                </a:solidFill>
                <a:latin typeface="Tw Cen MT" charset="0"/>
                <a:ea typeface="ＭＳ Ｐゴシック" charset="0"/>
                <a:cs typeface="ＭＳ Ｐゴシック" charset="0"/>
              </a:defRPr>
            </a:lvl3pPr>
            <a:lvl4pPr algn="l" rtl="0" fontAlgn="base">
              <a:spcBef>
                <a:spcPct val="0"/>
              </a:spcBef>
              <a:spcAft>
                <a:spcPct val="0"/>
              </a:spcAft>
              <a:defRPr sz="4400">
                <a:solidFill>
                  <a:schemeClr val="tx2"/>
                </a:solidFill>
                <a:latin typeface="Tw Cen MT" charset="0"/>
                <a:ea typeface="ＭＳ Ｐゴシック" charset="0"/>
                <a:cs typeface="ＭＳ Ｐゴシック" charset="0"/>
              </a:defRPr>
            </a:lvl4pPr>
            <a:lvl5pPr algn="l" rtl="0" fontAlgn="base">
              <a:spcBef>
                <a:spcPct val="0"/>
              </a:spcBef>
              <a:spcAft>
                <a:spcPct val="0"/>
              </a:spcAft>
              <a:defRPr sz="4400">
                <a:solidFill>
                  <a:schemeClr val="tx2"/>
                </a:solidFill>
                <a:latin typeface="Tw Cen MT"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Tw Cen MT" charset="0"/>
                <a:ea typeface="ＭＳ Ｐゴシック" charset="0"/>
                <a:cs typeface="ＭＳ Ｐゴシック" charset="0"/>
              </a:defRPr>
            </a:lvl6pPr>
            <a:lvl7pPr marL="914400" algn="l" rtl="0" fontAlgn="base">
              <a:spcBef>
                <a:spcPct val="0"/>
              </a:spcBef>
              <a:spcAft>
                <a:spcPct val="0"/>
              </a:spcAft>
              <a:defRPr sz="4400">
                <a:solidFill>
                  <a:schemeClr val="tx2"/>
                </a:solidFill>
                <a:latin typeface="Tw Cen MT" charset="0"/>
                <a:ea typeface="ＭＳ Ｐゴシック" charset="0"/>
                <a:cs typeface="ＭＳ Ｐゴシック" charset="0"/>
              </a:defRPr>
            </a:lvl7pPr>
            <a:lvl8pPr marL="1371600" algn="l" rtl="0" fontAlgn="base">
              <a:spcBef>
                <a:spcPct val="0"/>
              </a:spcBef>
              <a:spcAft>
                <a:spcPct val="0"/>
              </a:spcAft>
              <a:defRPr sz="4400">
                <a:solidFill>
                  <a:schemeClr val="tx2"/>
                </a:solidFill>
                <a:latin typeface="Tw Cen MT" charset="0"/>
                <a:ea typeface="ＭＳ Ｐゴシック" charset="0"/>
                <a:cs typeface="ＭＳ Ｐゴシック" charset="0"/>
              </a:defRPr>
            </a:lvl8pPr>
            <a:lvl9pPr marL="1828800" algn="l" rtl="0" fontAlgn="base">
              <a:spcBef>
                <a:spcPct val="0"/>
              </a:spcBef>
              <a:spcAft>
                <a:spcPct val="0"/>
              </a:spcAft>
              <a:defRPr sz="4400">
                <a:solidFill>
                  <a:schemeClr val="tx2"/>
                </a:solidFill>
                <a:latin typeface="Tw Cen MT" charset="0"/>
                <a:ea typeface="ＭＳ Ｐゴシック" charset="0"/>
                <a:cs typeface="ＭＳ Ｐゴシック" charset="0"/>
              </a:defRPr>
            </a:lvl9pPr>
          </a:lstStyle>
          <a:p>
            <a:pPr>
              <a:defRPr/>
            </a:pPr>
            <a:endParaRPr lang="en-US" dirty="0"/>
          </a:p>
        </p:txBody>
      </p:sp>
      <p:sp>
        <p:nvSpPr>
          <p:cNvPr id="2" name="Titre 1"/>
          <p:cNvSpPr>
            <a:spLocks noGrp="1"/>
          </p:cNvSpPr>
          <p:nvPr>
            <p:ph type="ctrTitle"/>
          </p:nvPr>
        </p:nvSpPr>
        <p:spPr>
          <a:xfrm>
            <a:off x="899592" y="1340768"/>
            <a:ext cx="7772400" cy="1470025"/>
          </a:xfrm>
        </p:spPr>
        <p:txBody>
          <a:bodyPr/>
          <a:lstStyle>
            <a:lvl1pPr>
              <a:defRPr>
                <a:solidFill>
                  <a:schemeClr val="bg1"/>
                </a:solidFill>
              </a:defRPr>
            </a:lvl1pPr>
          </a:lstStyle>
          <a:p>
            <a:r>
              <a:rPr lang="fr-FR"/>
              <a:t>Cliquez pour modifier le style du 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600200"/>
            <a:ext cx="4038600" cy="4525963"/>
          </a:xfrm>
          <a:ln>
            <a:solidFill>
              <a:schemeClr val="tx1"/>
            </a:solidFill>
          </a:ln>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5"/>
          <p:cNvSpPr>
            <a:spLocks noGrp="1"/>
          </p:cNvSpPr>
          <p:nvPr>
            <p:ph type="sldNum" sz="quarter" idx="12"/>
          </p:nvPr>
        </p:nvSpPr>
        <p:spPr>
          <a:xfrm>
            <a:off x="6553200" y="6356350"/>
            <a:ext cx="2133600" cy="365125"/>
          </a:xfrm>
        </p:spPr>
        <p:txBody>
          <a:bodyPr/>
          <a:lstStyle/>
          <a:p>
            <a:fld id="{8D643344-2B0D-4561-82F5-68811833B7EE}" type="slidenum">
              <a:rPr lang="fr-FR" smtClean="0"/>
              <a:pPr/>
              <a:t>‹N°›</a:t>
            </a:fld>
            <a:endParaRPr lang="fr-FR"/>
          </a:p>
        </p:txBody>
      </p:sp>
      <p:sp>
        <p:nvSpPr>
          <p:cNvPr id="10" name="Rectangle 9"/>
          <p:cNvSpPr/>
          <p:nvPr userDrawn="1"/>
        </p:nvSpPr>
        <p:spPr>
          <a:xfrm>
            <a:off x="0" y="-99392"/>
            <a:ext cx="9144000" cy="144016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fr-FR"/>
          </a:p>
        </p:txBody>
      </p:sp>
      <p:sp>
        <p:nvSpPr>
          <p:cNvPr id="11" name="Titre 1"/>
          <p:cNvSpPr>
            <a:spLocks noGrp="1"/>
          </p:cNvSpPr>
          <p:nvPr>
            <p:ph type="ctrTitle"/>
          </p:nvPr>
        </p:nvSpPr>
        <p:spPr>
          <a:xfrm>
            <a:off x="107504" y="-146892"/>
            <a:ext cx="7772400" cy="504055"/>
          </a:xfrm>
        </p:spPr>
        <p:txBody>
          <a:bodyPr>
            <a:normAutofit/>
          </a:bodyPr>
          <a:lstStyle>
            <a:lvl1pPr algn="just">
              <a:defRPr sz="1600" cap="none" baseline="0"/>
            </a:lvl1pPr>
          </a:lstStyle>
          <a:p>
            <a:r>
              <a:rPr lang="fr-FR" dirty="0"/>
              <a:t>Cliquez pour modifier le style du titre</a:t>
            </a:r>
          </a:p>
        </p:txBody>
      </p:sp>
      <p:sp>
        <p:nvSpPr>
          <p:cNvPr id="14" name="Sous-titre 2"/>
          <p:cNvSpPr>
            <a:spLocks noGrp="1"/>
          </p:cNvSpPr>
          <p:nvPr>
            <p:ph type="subTitle" idx="13"/>
          </p:nvPr>
        </p:nvSpPr>
        <p:spPr>
          <a:xfrm>
            <a:off x="107504" y="332656"/>
            <a:ext cx="8928992" cy="432048"/>
          </a:xfrm>
        </p:spPr>
        <p:txBody>
          <a:bodyPr>
            <a:normAutofit/>
          </a:bodyPr>
          <a:lstStyle>
            <a:lvl1pPr marL="0" indent="0" algn="just">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numéro de diapositive 5"/>
          <p:cNvSpPr>
            <a:spLocks noGrp="1"/>
          </p:cNvSpPr>
          <p:nvPr>
            <p:ph type="sldNum" sz="quarter" idx="12"/>
          </p:nvPr>
        </p:nvSpPr>
        <p:spPr>
          <a:xfrm>
            <a:off x="6553200" y="6356350"/>
            <a:ext cx="2133600" cy="365125"/>
          </a:xfrm>
        </p:spPr>
        <p:txBody>
          <a:bodyPr/>
          <a:lstStyle/>
          <a:p>
            <a:fld id="{8D643344-2B0D-4561-82F5-68811833B7EE}" type="slidenum">
              <a:rPr lang="fr-FR" smtClean="0"/>
              <a:pPr/>
              <a:t>‹N°›</a:t>
            </a:fld>
            <a:endParaRPr lang="fr-FR"/>
          </a:p>
        </p:txBody>
      </p:sp>
      <p:sp>
        <p:nvSpPr>
          <p:cNvPr id="14" name="Rectangle 13"/>
          <p:cNvSpPr/>
          <p:nvPr userDrawn="1"/>
        </p:nvSpPr>
        <p:spPr>
          <a:xfrm>
            <a:off x="0" y="-99392"/>
            <a:ext cx="9144000" cy="144016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fr-FR"/>
          </a:p>
        </p:txBody>
      </p:sp>
      <p:sp>
        <p:nvSpPr>
          <p:cNvPr id="15" name="Titre 1"/>
          <p:cNvSpPr>
            <a:spLocks noGrp="1"/>
          </p:cNvSpPr>
          <p:nvPr>
            <p:ph type="ctrTitle"/>
          </p:nvPr>
        </p:nvSpPr>
        <p:spPr>
          <a:xfrm>
            <a:off x="107504" y="-146892"/>
            <a:ext cx="7772400" cy="504055"/>
          </a:xfrm>
        </p:spPr>
        <p:txBody>
          <a:bodyPr>
            <a:normAutofit/>
          </a:bodyPr>
          <a:lstStyle>
            <a:lvl1pPr algn="just">
              <a:defRPr sz="1600" cap="none" baseline="0"/>
            </a:lvl1pPr>
          </a:lstStyle>
          <a:p>
            <a:r>
              <a:rPr lang="fr-FR" dirty="0"/>
              <a:t>Cliquez pour modifier le style du titre</a:t>
            </a:r>
          </a:p>
        </p:txBody>
      </p:sp>
      <p:sp>
        <p:nvSpPr>
          <p:cNvPr id="16" name="Sous-titre 2"/>
          <p:cNvSpPr>
            <a:spLocks noGrp="1"/>
          </p:cNvSpPr>
          <p:nvPr>
            <p:ph type="subTitle" idx="13"/>
          </p:nvPr>
        </p:nvSpPr>
        <p:spPr>
          <a:xfrm>
            <a:off x="107504" y="332656"/>
            <a:ext cx="8928992" cy="432048"/>
          </a:xfrm>
        </p:spPr>
        <p:txBody>
          <a:bodyPr>
            <a:normAutofit/>
          </a:bodyPr>
          <a:lstStyle>
            <a:lvl1pPr marL="0" indent="0" algn="just">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6553200" y="6356350"/>
            <a:ext cx="2133600" cy="365125"/>
          </a:xfrm>
        </p:spPr>
        <p:txBody>
          <a:bodyPr/>
          <a:lstStyle/>
          <a:p>
            <a:fld id="{8D643344-2B0D-4561-82F5-68811833B7EE}" type="slidenum">
              <a:rPr lang="fr-FR" smtClean="0"/>
              <a:pPr/>
              <a:t>‹N°›</a:t>
            </a:fld>
            <a:endParaRPr lang="fr-FR"/>
          </a:p>
        </p:txBody>
      </p:sp>
      <p:sp>
        <p:nvSpPr>
          <p:cNvPr id="8" name="Rectangle 7"/>
          <p:cNvSpPr/>
          <p:nvPr userDrawn="1"/>
        </p:nvSpPr>
        <p:spPr>
          <a:xfrm>
            <a:off x="0" y="-99392"/>
            <a:ext cx="9144000" cy="144016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fr-FR"/>
          </a:p>
        </p:txBody>
      </p:sp>
      <p:sp>
        <p:nvSpPr>
          <p:cNvPr id="9" name="Titre 1"/>
          <p:cNvSpPr>
            <a:spLocks noGrp="1"/>
          </p:cNvSpPr>
          <p:nvPr>
            <p:ph type="ctrTitle"/>
          </p:nvPr>
        </p:nvSpPr>
        <p:spPr>
          <a:xfrm>
            <a:off x="107504" y="-146892"/>
            <a:ext cx="7772400" cy="504055"/>
          </a:xfrm>
        </p:spPr>
        <p:txBody>
          <a:bodyPr>
            <a:normAutofit/>
          </a:bodyPr>
          <a:lstStyle>
            <a:lvl1pPr algn="just">
              <a:defRPr sz="1600" cap="none" baseline="0"/>
            </a:lvl1pPr>
          </a:lstStyle>
          <a:p>
            <a:r>
              <a:rPr lang="fr-FR" dirty="0"/>
              <a:t>Cliquez pour modifier le style du titre</a:t>
            </a:r>
          </a:p>
        </p:txBody>
      </p:sp>
      <p:sp>
        <p:nvSpPr>
          <p:cNvPr id="12" name="Sous-titre 2"/>
          <p:cNvSpPr>
            <a:spLocks noGrp="1"/>
          </p:cNvSpPr>
          <p:nvPr>
            <p:ph type="subTitle" idx="1"/>
          </p:nvPr>
        </p:nvSpPr>
        <p:spPr>
          <a:xfrm>
            <a:off x="107504" y="332656"/>
            <a:ext cx="8928992" cy="432048"/>
          </a:xfrm>
        </p:spPr>
        <p:txBody>
          <a:bodyPr>
            <a:normAutofit/>
          </a:bodyPr>
          <a:lstStyle>
            <a:lvl1pPr marL="0" indent="0" algn="just">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Espace réservé du numéro de diapositive 5"/>
          <p:cNvSpPr txBox="1">
            <a:spLocks/>
          </p:cNvSpPr>
          <p:nvPr userDrawn="1"/>
        </p:nvSpPr>
        <p:spPr>
          <a:xfrm>
            <a:off x="6705600" y="65087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8D643344-2B0D-4561-82F5-68811833B7EE}" type="slidenum">
              <a:rPr kumimoji="0" lang="fr-FR"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88640"/>
            <a:ext cx="8229600" cy="706090"/>
          </a:xfrm>
          <a:prstGeom prst="rect">
            <a:avLst/>
          </a:prstGeom>
        </p:spPr>
        <p:txBody>
          <a:bodyPr vert="horz" lIns="91440" tIns="45720" rIns="91440" bIns="45720" rtlCol="0" anchor="ctr">
            <a:normAutofit/>
          </a:bodyPr>
          <a:lstStyle/>
          <a:p>
            <a:r>
              <a:rPr lang="fr-FR" dirty="0"/>
              <a:t>Cliquez pour modifier le style du titre</a:t>
            </a:r>
          </a:p>
        </p:txBody>
      </p:sp>
      <p:sp>
        <p:nvSpPr>
          <p:cNvPr id="3" name="Espace réservé du texte 2"/>
          <p:cNvSpPr>
            <a:spLocks noGrp="1"/>
          </p:cNvSpPr>
          <p:nvPr>
            <p:ph type="body" idx="1"/>
          </p:nvPr>
        </p:nvSpPr>
        <p:spPr>
          <a:xfrm>
            <a:off x="457200" y="1268760"/>
            <a:ext cx="8229600" cy="485740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643344-2B0D-4561-82F5-68811833B7EE}" type="slidenum">
              <a:rPr lang="fr-FR" smtClean="0"/>
              <a:pPr/>
              <a:t>‹N°›</a:t>
            </a:fld>
            <a:endParaRPr lang="fr-FR"/>
          </a:p>
        </p:txBody>
      </p:sp>
      <p:sp>
        <p:nvSpPr>
          <p:cNvPr id="8" name="ZoneTexte 7"/>
          <p:cNvSpPr txBox="1"/>
          <p:nvPr userDrawn="1"/>
        </p:nvSpPr>
        <p:spPr>
          <a:xfrm>
            <a:off x="1259632" y="6453336"/>
            <a:ext cx="6624736" cy="246221"/>
          </a:xfrm>
          <a:prstGeom prst="rect">
            <a:avLst/>
          </a:prstGeom>
          <a:noFill/>
        </p:spPr>
        <p:txBody>
          <a:bodyPr wrap="square" rtlCol="0">
            <a:spAutoFit/>
          </a:bodyPr>
          <a:lstStyle/>
          <a:p>
            <a:r>
              <a:rPr lang="fr-FR" sz="1000" dirty="0">
                <a:latin typeface="Arial" pitchFamily="34" charset="0"/>
                <a:cs typeface="Arial" pitchFamily="34" charset="0"/>
              </a:rPr>
              <a:t>Ville de Tonneins </a:t>
            </a:r>
            <a:r>
              <a:rPr lang="fr-FR" sz="1000" baseline="0" dirty="0">
                <a:latin typeface="Arial" pitchFamily="34" charset="0"/>
                <a:cs typeface="Arial" pitchFamily="34" charset="0"/>
              </a:rPr>
              <a:t>– Rapport sur le choix des Concessionnaires Eau Potable et Assainissement Collectif</a:t>
            </a:r>
            <a:endParaRPr lang="fr-FR" sz="1000" dirty="0">
              <a:latin typeface="Arial" pitchFamily="34" charset="0"/>
              <a:cs typeface="Arial" pitchFamily="34" charset="0"/>
            </a:endParaRPr>
          </a:p>
        </p:txBody>
      </p:sp>
      <p:cxnSp>
        <p:nvCxnSpPr>
          <p:cNvPr id="9" name="Connecteur droit 8"/>
          <p:cNvCxnSpPr/>
          <p:nvPr userDrawn="1"/>
        </p:nvCxnSpPr>
        <p:spPr>
          <a:xfrm>
            <a:off x="323528" y="6309320"/>
            <a:ext cx="83529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9" r:id="rId4"/>
    <p:sldLayoutId id="2147483658" r:id="rId5"/>
    <p:sldLayoutId id="2147483652" r:id="rId6"/>
    <p:sldLayoutId id="2147483653" r:id="rId7"/>
    <p:sldLayoutId id="2147483654" r:id="rId8"/>
    <p:sldLayoutId id="2147483656" r:id="rId9"/>
    <p:sldLayoutId id="2147483657" r:id="rId10"/>
    <p:sldLayoutId id="2147483661" r:id="rId11"/>
  </p:sldLayoutIdLst>
  <p:hf hdr="0" ftr="0" dt="0"/>
  <p:txStyles>
    <p:titleStyle>
      <a:lvl1pPr algn="ctr" defTabSz="914400" rtl="0" eaLnBrk="1" latinLnBrk="0" hangingPunct="1">
        <a:spcBef>
          <a:spcPct val="0"/>
        </a:spcBef>
        <a:buNone/>
        <a:defRPr sz="2000" b="1" kern="1200" cap="all"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mairie-tonneins.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D643344-2B0D-4561-82F5-68811833B7EE}" type="slidenum">
              <a:rPr lang="fr-FR" smtClean="0"/>
              <a:pPr/>
              <a:t>1</a:t>
            </a:fld>
            <a:endParaRPr lang="fr-FR"/>
          </a:p>
        </p:txBody>
      </p:sp>
      <p:sp>
        <p:nvSpPr>
          <p:cNvPr id="2" name="Titre 1"/>
          <p:cNvSpPr>
            <a:spLocks noGrp="1"/>
          </p:cNvSpPr>
          <p:nvPr>
            <p:ph type="ctrTitle"/>
          </p:nvPr>
        </p:nvSpPr>
        <p:spPr>
          <a:xfrm>
            <a:off x="1259632" y="44624"/>
            <a:ext cx="6527898" cy="936104"/>
          </a:xfrm>
        </p:spPr>
        <p:txBody>
          <a:bodyPr>
            <a:normAutofit/>
          </a:bodyPr>
          <a:lstStyle/>
          <a:p>
            <a:r>
              <a:rPr lang="fr-FR" sz="2400" b="0" cap="none" dirty="0"/>
              <a:t>Ville de Tonneins</a:t>
            </a:r>
          </a:p>
        </p:txBody>
      </p:sp>
      <p:sp>
        <p:nvSpPr>
          <p:cNvPr id="3" name="Sous-titre 2"/>
          <p:cNvSpPr>
            <a:spLocks noGrp="1"/>
          </p:cNvSpPr>
          <p:nvPr>
            <p:ph type="subTitle" idx="1"/>
          </p:nvPr>
        </p:nvSpPr>
        <p:spPr>
          <a:xfrm>
            <a:off x="1259632" y="3356992"/>
            <a:ext cx="5856398" cy="1584176"/>
          </a:xfrm>
          <a:prstGeom prst="roundRect">
            <a:avLst/>
          </a:prstGeom>
          <a:ln w="19050">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algn="ctr">
              <a:buNone/>
            </a:pPr>
            <a:r>
              <a:rPr lang="fr-FR" dirty="0"/>
              <a:t>Concessions des Services Publics d’Eau Potable et d’Assainissement Collectif</a:t>
            </a:r>
          </a:p>
          <a:p>
            <a:pPr algn="ctr">
              <a:buNone/>
            </a:pPr>
            <a:r>
              <a:rPr lang="fr-FR" dirty="0"/>
              <a:t/>
            </a:r>
            <a:br>
              <a:rPr lang="fr-FR" dirty="0"/>
            </a:br>
            <a:r>
              <a:rPr lang="fr-FR" dirty="0"/>
              <a:t>RAPPORT DU MAIRE SUR LE CHOIX DES CONCESSIONNAIRES</a:t>
            </a:r>
            <a:endParaRPr lang="fr-FR" sz="2000" dirty="0">
              <a:solidFill>
                <a:schemeClr val="tx1"/>
              </a:solidFill>
              <a:latin typeface="Arial" pitchFamily="34" charset="0"/>
              <a:cs typeface="Arial" pitchFamily="34" charset="0"/>
            </a:endParaRPr>
          </a:p>
        </p:txBody>
      </p:sp>
      <p:sp>
        <p:nvSpPr>
          <p:cNvPr id="7" name="ZoneTexte 6"/>
          <p:cNvSpPr txBox="1"/>
          <p:nvPr/>
        </p:nvSpPr>
        <p:spPr>
          <a:xfrm>
            <a:off x="3851920" y="6093296"/>
            <a:ext cx="2664296" cy="369332"/>
          </a:xfrm>
          <a:prstGeom prst="rect">
            <a:avLst/>
          </a:prstGeom>
          <a:noFill/>
        </p:spPr>
        <p:txBody>
          <a:bodyPr wrap="square" rtlCol="0">
            <a:spAutoFit/>
          </a:bodyPr>
          <a:lstStyle/>
          <a:p>
            <a:r>
              <a:rPr lang="fr-FR" b="1" dirty="0">
                <a:solidFill>
                  <a:schemeClr val="bg1"/>
                </a:solidFill>
              </a:rPr>
              <a:t>Novembre 2019</a:t>
            </a:r>
          </a:p>
        </p:txBody>
      </p:sp>
      <p:pic>
        <p:nvPicPr>
          <p:cNvPr id="9" name="Image 8" descr=" logo">
            <a:hlinkClick r:id="rId2"/>
            <a:extLst>
              <a:ext uri="{FF2B5EF4-FFF2-40B4-BE49-F238E27FC236}">
                <a16:creationId xmlns:a16="http://schemas.microsoft.com/office/drawing/2014/main" xmlns="" id="{917441CE-6724-4E0B-9CBA-5BC0A49DB1B6}"/>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3081337" y="1252364"/>
            <a:ext cx="2981325" cy="1905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ChangeArrowheads="1"/>
          </p:cNvSpPr>
          <p:nvPr/>
        </p:nvSpPr>
        <p:spPr bwMode="auto">
          <a:xfrm>
            <a:off x="160877" y="666274"/>
            <a:ext cx="8819704" cy="4752528"/>
          </a:xfrm>
          <a:prstGeom prst="rect">
            <a:avLst/>
          </a:prstGeom>
          <a:solidFill>
            <a:schemeClr val="bg1"/>
          </a:solidFill>
          <a:ln w="9525">
            <a:solidFill>
              <a:schemeClr val="tx1"/>
            </a:solidFill>
            <a:miter lim="800000"/>
            <a:headEnd/>
            <a:tailEnd/>
          </a:ln>
        </p:spPr>
        <p:txBody>
          <a:bodyPr wrap="none" anchor="ctr"/>
          <a:lstStyle/>
          <a:p>
            <a:endParaRPr lang="fr-FR"/>
          </a:p>
        </p:txBody>
      </p:sp>
      <p:sp>
        <p:nvSpPr>
          <p:cNvPr id="11266" name="Rectangle 5"/>
          <p:cNvSpPr>
            <a:spLocks noChangeArrowheads="1"/>
          </p:cNvSpPr>
          <p:nvPr/>
        </p:nvSpPr>
        <p:spPr bwMode="auto">
          <a:xfrm>
            <a:off x="187515" y="527936"/>
            <a:ext cx="8715375" cy="2492990"/>
          </a:xfrm>
          <a:prstGeom prst="rect">
            <a:avLst/>
          </a:prstGeom>
          <a:noFill/>
          <a:ln w="9525">
            <a:noFill/>
            <a:miter lim="800000"/>
            <a:headEnd/>
            <a:tailEnd/>
          </a:ln>
        </p:spPr>
        <p:txBody>
          <a:bodyPr anchor="ctr">
            <a:spAutoFit/>
          </a:bodyPr>
          <a:lstStyle/>
          <a:p>
            <a:pPr algn="just"/>
            <a:r>
              <a:rPr lang="fr-FR" sz="1200" b="1" dirty="0"/>
              <a:t> </a:t>
            </a:r>
            <a:endParaRPr lang="fr-FR" sz="1200" dirty="0"/>
          </a:p>
          <a:p>
            <a:pPr algn="just"/>
            <a:r>
              <a:rPr lang="fr-FR" sz="1200" b="1" u="sng" dirty="0"/>
              <a:t>Décision de la commission</a:t>
            </a:r>
            <a:endParaRPr lang="fr-FR" sz="1200" dirty="0"/>
          </a:p>
          <a:p>
            <a:pPr algn="just"/>
            <a:r>
              <a:rPr lang="fr-FR" sz="1200" b="1" dirty="0"/>
              <a:t> </a:t>
            </a:r>
            <a:endParaRPr lang="fr-FR" sz="1200" dirty="0"/>
          </a:p>
          <a:p>
            <a:pPr algn="just"/>
            <a:r>
              <a:rPr lang="fr-FR" sz="1200" dirty="0"/>
              <a:t>Après avoir pris connaissance du rapport d’analyse des offres élaboré par le Cabinet Collectivités Conseils (Annexe 1), et après en avoir délibéré, conformément aux dispositions du Code Général des Collectivités Territoriales, la commission d’attribution des contrats de concession a émis un avis sur l’offre remise pour la </a:t>
            </a:r>
            <a:r>
              <a:rPr lang="fr-FR" altLang="fr-FR" sz="1200" dirty="0">
                <a:latin typeface="Arial" panose="020B0604020202020204" pitchFamily="34" charset="0"/>
                <a:ea typeface="Times New Roman" panose="02020603050405020304" pitchFamily="18" charset="0"/>
                <a:cs typeface="Arial" panose="020B0604020202020204" pitchFamily="34" charset="0"/>
              </a:rPr>
              <a:t>concession (DSP) pour l’exploitation des services </a:t>
            </a:r>
            <a:r>
              <a:rPr lang="fr-FR" altLang="fr-FR"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publics d'eau potable et d’assainissement </a:t>
            </a:r>
            <a:r>
              <a:rPr lang="fr-FR" sz="1200" dirty="0"/>
              <a:t> :</a:t>
            </a:r>
            <a:r>
              <a:rPr lang="fr-FR" sz="1200" i="1" dirty="0"/>
              <a:t> </a:t>
            </a:r>
          </a:p>
          <a:p>
            <a:pPr algn="just"/>
            <a:endParaRPr lang="fr-FR" sz="1200" i="1" dirty="0"/>
          </a:p>
          <a:p>
            <a:pPr algn="just"/>
            <a:endParaRPr lang="fr-FR" sz="1200" dirty="0"/>
          </a:p>
          <a:p>
            <a:pPr algn="just"/>
            <a:endParaRPr lang="fr-FR" sz="1200" u="sng" dirty="0"/>
          </a:p>
          <a:p>
            <a:pPr algn="just"/>
            <a:endParaRPr lang="fr-FR" sz="1200" dirty="0">
              <a:solidFill>
                <a:srgbClr val="FF0000"/>
              </a:solidFill>
            </a:endParaRPr>
          </a:p>
          <a:p>
            <a:pPr algn="just"/>
            <a:endParaRPr lang="fr-FR" sz="1200" dirty="0">
              <a:solidFill>
                <a:srgbClr val="FF0000"/>
              </a:solidFill>
            </a:endParaRPr>
          </a:p>
          <a:p>
            <a:pPr algn="just"/>
            <a:endParaRPr lang="fr-FR" sz="1200" dirty="0">
              <a:solidFill>
                <a:srgbClr val="FF0000"/>
              </a:solidFill>
            </a:endParaRPr>
          </a:p>
        </p:txBody>
      </p:sp>
      <p:sp>
        <p:nvSpPr>
          <p:cNvPr id="75" name="Rectangle 2"/>
          <p:cNvSpPr txBox="1">
            <a:spLocks noChangeArrowheads="1"/>
          </p:cNvSpPr>
          <p:nvPr/>
        </p:nvSpPr>
        <p:spPr bwMode="auto">
          <a:xfrm>
            <a:off x="0" y="-285750"/>
            <a:ext cx="9144000" cy="1143000"/>
          </a:xfrm>
          <a:prstGeom prst="rect">
            <a:avLst/>
          </a:prstGeom>
          <a:noFill/>
          <a:ln w="9525">
            <a:noFill/>
            <a:miter lim="800000"/>
            <a:headEnd/>
            <a:tailEnd/>
          </a:ln>
        </p:spPr>
        <p:txBody>
          <a:bodyPr anchor="ctr"/>
          <a:lstStyle/>
          <a:p>
            <a:pPr>
              <a:defRPr/>
            </a:pPr>
            <a:r>
              <a:rPr lang="fr-FR" sz="1600" b="1" kern="0" dirty="0">
                <a:solidFill>
                  <a:schemeClr val="tx1">
                    <a:lumMod val="95000"/>
                    <a:lumOff val="5000"/>
                  </a:schemeClr>
                </a:solidFill>
                <a:latin typeface="+mj-lt"/>
                <a:ea typeface="+mj-ea"/>
                <a:cs typeface="+mj-cs"/>
              </a:rPr>
              <a:t>Avis de la COMMISSION DSP du </a:t>
            </a:r>
            <a:r>
              <a:rPr lang="fr-FR" sz="1600" b="1" kern="0" dirty="0">
                <a:latin typeface="+mj-lt"/>
                <a:ea typeface="+mj-ea"/>
                <a:cs typeface="+mj-cs"/>
              </a:rPr>
              <a:t>04/10/2019</a:t>
            </a:r>
          </a:p>
        </p:txBody>
      </p:sp>
      <p:sp>
        <p:nvSpPr>
          <p:cNvPr id="9"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10</a:t>
            </a:fld>
            <a:endParaRPr lang="fr-FR"/>
          </a:p>
        </p:txBody>
      </p:sp>
      <p:graphicFrame>
        <p:nvGraphicFramePr>
          <p:cNvPr id="4" name="Tableau 3">
            <a:extLst>
              <a:ext uri="{FF2B5EF4-FFF2-40B4-BE49-F238E27FC236}">
                <a16:creationId xmlns:a16="http://schemas.microsoft.com/office/drawing/2014/main" xmlns="" id="{8D9B8BE1-D839-4BFE-ACAA-13F0E3C2D8F1}"/>
              </a:ext>
            </a:extLst>
          </p:cNvPr>
          <p:cNvGraphicFramePr>
            <a:graphicFrameLocks noGrp="1"/>
          </p:cNvGraphicFramePr>
          <p:nvPr>
            <p:extLst>
              <p:ext uri="{D42A27DB-BD31-4B8C-83A1-F6EECF244321}">
                <p14:modId xmlns:p14="http://schemas.microsoft.com/office/powerpoint/2010/main" val="333630439"/>
              </p:ext>
            </p:extLst>
          </p:nvPr>
        </p:nvGraphicFramePr>
        <p:xfrm>
          <a:off x="2398074" y="1916832"/>
          <a:ext cx="6480720" cy="1656120"/>
        </p:xfrm>
        <a:graphic>
          <a:graphicData uri="http://schemas.openxmlformats.org/drawingml/2006/table">
            <a:tbl>
              <a:tblPr/>
              <a:tblGrid>
                <a:gridCol w="670143">
                  <a:extLst>
                    <a:ext uri="{9D8B030D-6E8A-4147-A177-3AD203B41FA5}">
                      <a16:colId xmlns:a16="http://schemas.microsoft.com/office/drawing/2014/main" xmlns="" val="2208502065"/>
                    </a:ext>
                  </a:extLst>
                </a:gridCol>
                <a:gridCol w="1708739">
                  <a:extLst>
                    <a:ext uri="{9D8B030D-6E8A-4147-A177-3AD203B41FA5}">
                      <a16:colId xmlns:a16="http://schemas.microsoft.com/office/drawing/2014/main" xmlns="" val="3192884944"/>
                    </a:ext>
                  </a:extLst>
                </a:gridCol>
                <a:gridCol w="651595">
                  <a:extLst>
                    <a:ext uri="{9D8B030D-6E8A-4147-A177-3AD203B41FA5}">
                      <a16:colId xmlns:a16="http://schemas.microsoft.com/office/drawing/2014/main" xmlns="" val="3824281105"/>
                    </a:ext>
                  </a:extLst>
                </a:gridCol>
                <a:gridCol w="651595">
                  <a:extLst>
                    <a:ext uri="{9D8B030D-6E8A-4147-A177-3AD203B41FA5}">
                      <a16:colId xmlns:a16="http://schemas.microsoft.com/office/drawing/2014/main" xmlns="" val="3438494414"/>
                    </a:ext>
                  </a:extLst>
                </a:gridCol>
                <a:gridCol w="652214">
                  <a:extLst>
                    <a:ext uri="{9D8B030D-6E8A-4147-A177-3AD203B41FA5}">
                      <a16:colId xmlns:a16="http://schemas.microsoft.com/office/drawing/2014/main" xmlns="" val="2414745326"/>
                    </a:ext>
                  </a:extLst>
                </a:gridCol>
                <a:gridCol w="2146434">
                  <a:extLst>
                    <a:ext uri="{9D8B030D-6E8A-4147-A177-3AD203B41FA5}">
                      <a16:colId xmlns:a16="http://schemas.microsoft.com/office/drawing/2014/main" xmlns="" val="1841086326"/>
                    </a:ext>
                  </a:extLst>
                </a:gridCol>
              </a:tblGrid>
              <a:tr h="151514">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N°</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gridSpan="3">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Avis de la commission</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672012412"/>
                  </a:ext>
                </a:extLst>
              </a:tr>
              <a:tr h="356279">
                <a:tc>
                  <a:txBody>
                    <a:bodyPr/>
                    <a:lstStyle/>
                    <a:p>
                      <a:pPr algn="ctr">
                        <a:spcAft>
                          <a:spcPts val="0"/>
                        </a:spcAft>
                        <a:tabLst>
                          <a:tab pos="3200400" algn="l"/>
                        </a:tabLst>
                      </a:pPr>
                      <a:r>
                        <a:rPr lang="fr-FR" sz="900" dirty="0">
                          <a:effectLst/>
                          <a:latin typeface="Arial" panose="020B0604020202020204" pitchFamily="34" charset="0"/>
                          <a:ea typeface="Times New Roman" panose="02020603050405020304" pitchFamily="18" charset="0"/>
                        </a:rPr>
                        <a:t>d’ordre au registre des dépôts</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Nom du candidat ou des candidats groupés.</a:t>
                      </a:r>
                      <a:endParaRPr lang="fr-FR" sz="1000">
                        <a:effectLst/>
                        <a:latin typeface="Times New Roman" panose="02020603050405020304" pitchFamily="18" charset="0"/>
                        <a:ea typeface="Times New Roman" panose="02020603050405020304" pitchFamily="18" charset="0"/>
                      </a:endParaRPr>
                    </a:p>
                    <a:p>
                      <a:pPr algn="ctr">
                        <a:spcAft>
                          <a:spcPts val="0"/>
                        </a:spcAft>
                        <a:tabLst>
                          <a:tab pos="3200400" algn="l"/>
                        </a:tabLst>
                      </a:pPr>
                      <a:r>
                        <a:rPr lang="fr-FR" sz="900">
                          <a:effectLst/>
                          <a:latin typeface="Arial" panose="020B0604020202020204" pitchFamily="34" charset="0"/>
                          <a:ea typeface="Times New Roman" panose="02020603050405020304" pitchFamily="18" charset="0"/>
                        </a:rPr>
                        <a:t>Souligner le nom du mandataire</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Invitation à négocier</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fr-FR" sz="900">
                          <a:effectLst/>
                          <a:latin typeface="Arial" panose="020B0604020202020204" pitchFamily="34" charset="0"/>
                          <a:ea typeface="Times New Roman" panose="02020603050405020304" pitchFamily="18" charset="0"/>
                        </a:rPr>
                        <a:t>Invitation à négocier avec réserves</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Non invité à négocier</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Motifs</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39467379"/>
                  </a:ext>
                </a:extLst>
              </a:tr>
              <a:tr h="379966">
                <a:tc>
                  <a:txBody>
                    <a:bodyPr/>
                    <a:lstStyle/>
                    <a:p>
                      <a:pPr algn="ctr">
                        <a:spcAft>
                          <a:spcPts val="0"/>
                        </a:spcAft>
                        <a:tabLst>
                          <a:tab pos="3200400" algn="l"/>
                        </a:tabLst>
                      </a:pPr>
                      <a:r>
                        <a:rPr lang="fr-FR" sz="1000" dirty="0">
                          <a:effectLst/>
                          <a:latin typeface="Arial" panose="020B0604020202020204" pitchFamily="34" charset="0"/>
                          <a:ea typeface="Times New Roman" panose="02020603050405020304" pitchFamily="18" charset="0"/>
                        </a:rPr>
                        <a:t>1</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0" algn="l"/>
                        </a:tabLst>
                      </a:pPr>
                      <a:r>
                        <a:rPr lang="fr-FR" sz="900">
                          <a:effectLst/>
                          <a:latin typeface="Arial" panose="020B0604020202020204" pitchFamily="34" charset="0"/>
                          <a:ea typeface="Times New Roman" panose="02020603050405020304" pitchFamily="18" charset="0"/>
                          <a:cs typeface="Times New Roman" panose="02020603050405020304" pitchFamily="18" charset="0"/>
                        </a:rPr>
                        <a:t>AGUR </a:t>
                      </a:r>
                      <a:endParaRPr lang="fr-FR"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3200400" algn="l"/>
                        </a:tabLst>
                      </a:pPr>
                      <a:r>
                        <a:rPr lang="fr-FR" sz="900">
                          <a:effectLst/>
                          <a:latin typeface="Arial" panose="020B0604020202020204" pitchFamily="34" charset="0"/>
                          <a:ea typeface="Times New Roman" panose="02020603050405020304" pitchFamily="18" charset="0"/>
                          <a:cs typeface="Times New Roman" panose="02020603050405020304" pitchFamily="18" charset="0"/>
                        </a:rPr>
                        <a:t>Aquitaine de gestion Urbaine</a:t>
                      </a:r>
                      <a:endParaRPr lang="fr-FR"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dirty="0">
                          <a:solidFill>
                            <a:srgbClr val="000000"/>
                          </a:solidFill>
                          <a:effectLst/>
                          <a:latin typeface="Arial" panose="020B0604020202020204" pitchFamily="34" charset="0"/>
                          <a:ea typeface="Times New Roman" panose="02020603050405020304" pitchFamily="18" charset="0"/>
                        </a:rPr>
                        <a:t>X</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i="1" dirty="0">
                          <a:solidFill>
                            <a:srgbClr val="000000"/>
                          </a:solidFill>
                          <a:effectLst/>
                          <a:latin typeface="Arial" panose="020B0604020202020204" pitchFamily="34"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i="1" dirty="0">
                          <a:solidFill>
                            <a:srgbClr val="000000"/>
                          </a:solidFill>
                          <a:effectLst/>
                          <a:latin typeface="Arial" panose="020B0604020202020204" pitchFamily="34"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85731057"/>
                  </a:ext>
                </a:extLst>
              </a:tr>
              <a:tr h="288000">
                <a:tc>
                  <a:txBody>
                    <a:bodyPr/>
                    <a:lstStyle/>
                    <a:p>
                      <a:pPr algn="ctr">
                        <a:spcAft>
                          <a:spcPts val="0"/>
                        </a:spcAft>
                        <a:tabLst>
                          <a:tab pos="3200400" algn="l"/>
                        </a:tabLst>
                      </a:pPr>
                      <a:r>
                        <a:rPr lang="fr-FR" sz="1000">
                          <a:effectLst/>
                          <a:latin typeface="Arial" panose="020B0604020202020204" pitchFamily="34" charset="0"/>
                          <a:ea typeface="Times New Roman" panose="02020603050405020304" pitchFamily="18" charset="0"/>
                        </a:rPr>
                        <a:t>2</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SAUR </a:t>
                      </a:r>
                      <a:endParaRPr lang="fr-FR"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dirty="0">
                          <a:effectLst/>
                          <a:latin typeface="Arial" panose="020B0604020202020204" pitchFamily="34" charset="0"/>
                          <a:ea typeface="Times New Roman" panose="02020603050405020304" pitchFamily="18" charset="0"/>
                        </a:rPr>
                        <a:t>X</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dirty="0">
                          <a:effectLst/>
                          <a:latin typeface="Arial" panose="020B0604020202020204" pitchFamily="34"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864015"/>
                  </a:ext>
                </a:extLst>
              </a:tr>
              <a:tr h="288000">
                <a:tc>
                  <a:txBody>
                    <a:bodyPr/>
                    <a:lstStyle/>
                    <a:p>
                      <a:pPr algn="ctr">
                        <a:spcAft>
                          <a:spcPts val="0"/>
                        </a:spcAft>
                        <a:tabLst>
                          <a:tab pos="3200400" algn="l"/>
                        </a:tabLst>
                      </a:pPr>
                      <a:r>
                        <a:rPr lang="fr-FR" sz="1000">
                          <a:effectLst/>
                          <a:latin typeface="Arial" panose="020B0604020202020204" pitchFamily="34" charset="0"/>
                          <a:ea typeface="Times New Roman" panose="02020603050405020304" pitchFamily="18" charset="0"/>
                        </a:rPr>
                        <a:t>3</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0" algn="l"/>
                        </a:tabLst>
                      </a:pPr>
                      <a:r>
                        <a:rPr lang="fr-FR" sz="1000" dirty="0">
                          <a:effectLst/>
                          <a:latin typeface="Arial" panose="020B0604020202020204" pitchFamily="34" charset="0"/>
                          <a:ea typeface="Times New Roman" panose="02020603050405020304" pitchFamily="18" charset="0"/>
                          <a:cs typeface="Times New Roman" panose="02020603050405020304" pitchFamily="18" charset="0"/>
                        </a:rPr>
                        <a:t>VEOLIA</a:t>
                      </a:r>
                      <a:endParaRPr lang="fr-FR"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a:effectLst/>
                          <a:latin typeface="Arial" panose="020B0604020202020204" pitchFamily="34" charset="0"/>
                          <a:ea typeface="Times New Roman" panose="02020603050405020304" pitchFamily="18" charset="0"/>
                        </a:rPr>
                        <a:t>X</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6206114"/>
                  </a:ext>
                </a:extLst>
              </a:tr>
            </a:tbl>
          </a:graphicData>
        </a:graphic>
      </p:graphicFrame>
      <p:graphicFrame>
        <p:nvGraphicFramePr>
          <p:cNvPr id="7" name="Tableau 6">
            <a:extLst>
              <a:ext uri="{FF2B5EF4-FFF2-40B4-BE49-F238E27FC236}">
                <a16:creationId xmlns:a16="http://schemas.microsoft.com/office/drawing/2014/main" xmlns="" id="{EEAE5683-60D8-4E97-9B71-076A2B040F3C}"/>
              </a:ext>
            </a:extLst>
          </p:cNvPr>
          <p:cNvGraphicFramePr>
            <a:graphicFrameLocks noGrp="1"/>
          </p:cNvGraphicFramePr>
          <p:nvPr>
            <p:extLst>
              <p:ext uri="{D42A27DB-BD31-4B8C-83A1-F6EECF244321}">
                <p14:modId xmlns:p14="http://schemas.microsoft.com/office/powerpoint/2010/main" val="1920660578"/>
              </p:ext>
            </p:extLst>
          </p:nvPr>
        </p:nvGraphicFramePr>
        <p:xfrm>
          <a:off x="2384642" y="3616956"/>
          <a:ext cx="6480720" cy="1596017"/>
        </p:xfrm>
        <a:graphic>
          <a:graphicData uri="http://schemas.openxmlformats.org/drawingml/2006/table">
            <a:tbl>
              <a:tblPr/>
              <a:tblGrid>
                <a:gridCol w="670143">
                  <a:extLst>
                    <a:ext uri="{9D8B030D-6E8A-4147-A177-3AD203B41FA5}">
                      <a16:colId xmlns:a16="http://schemas.microsoft.com/office/drawing/2014/main" xmlns="" val="2208502065"/>
                    </a:ext>
                  </a:extLst>
                </a:gridCol>
                <a:gridCol w="1708739">
                  <a:extLst>
                    <a:ext uri="{9D8B030D-6E8A-4147-A177-3AD203B41FA5}">
                      <a16:colId xmlns:a16="http://schemas.microsoft.com/office/drawing/2014/main" xmlns="" val="3192884944"/>
                    </a:ext>
                  </a:extLst>
                </a:gridCol>
                <a:gridCol w="651595">
                  <a:extLst>
                    <a:ext uri="{9D8B030D-6E8A-4147-A177-3AD203B41FA5}">
                      <a16:colId xmlns:a16="http://schemas.microsoft.com/office/drawing/2014/main" xmlns="" val="3824281105"/>
                    </a:ext>
                  </a:extLst>
                </a:gridCol>
                <a:gridCol w="651595">
                  <a:extLst>
                    <a:ext uri="{9D8B030D-6E8A-4147-A177-3AD203B41FA5}">
                      <a16:colId xmlns:a16="http://schemas.microsoft.com/office/drawing/2014/main" xmlns="" val="3438494414"/>
                    </a:ext>
                  </a:extLst>
                </a:gridCol>
                <a:gridCol w="652214">
                  <a:extLst>
                    <a:ext uri="{9D8B030D-6E8A-4147-A177-3AD203B41FA5}">
                      <a16:colId xmlns:a16="http://schemas.microsoft.com/office/drawing/2014/main" xmlns="" val="2414745326"/>
                    </a:ext>
                  </a:extLst>
                </a:gridCol>
                <a:gridCol w="2146434">
                  <a:extLst>
                    <a:ext uri="{9D8B030D-6E8A-4147-A177-3AD203B41FA5}">
                      <a16:colId xmlns:a16="http://schemas.microsoft.com/office/drawing/2014/main" xmlns="" val="1841086326"/>
                    </a:ext>
                  </a:extLst>
                </a:gridCol>
              </a:tblGrid>
              <a:tr h="151514">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N°</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gridSpan="3">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Avis de la commission</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672012412"/>
                  </a:ext>
                </a:extLst>
              </a:tr>
              <a:tr h="356279">
                <a:tc>
                  <a:txBody>
                    <a:bodyPr/>
                    <a:lstStyle/>
                    <a:p>
                      <a:pPr algn="ctr">
                        <a:spcAft>
                          <a:spcPts val="0"/>
                        </a:spcAft>
                        <a:tabLst>
                          <a:tab pos="3200400" algn="l"/>
                        </a:tabLst>
                      </a:pPr>
                      <a:r>
                        <a:rPr lang="fr-FR" sz="900" dirty="0">
                          <a:effectLst/>
                          <a:latin typeface="Arial" panose="020B0604020202020204" pitchFamily="34" charset="0"/>
                          <a:ea typeface="Times New Roman" panose="02020603050405020304" pitchFamily="18" charset="0"/>
                        </a:rPr>
                        <a:t>d’ordre au registre des dépôts</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Nom du candidat ou des candidats groupés.</a:t>
                      </a:r>
                      <a:endParaRPr lang="fr-FR" sz="1000">
                        <a:effectLst/>
                        <a:latin typeface="Times New Roman" panose="02020603050405020304" pitchFamily="18" charset="0"/>
                        <a:ea typeface="Times New Roman" panose="02020603050405020304" pitchFamily="18" charset="0"/>
                      </a:endParaRPr>
                    </a:p>
                    <a:p>
                      <a:pPr algn="ctr">
                        <a:spcAft>
                          <a:spcPts val="0"/>
                        </a:spcAft>
                        <a:tabLst>
                          <a:tab pos="3200400" algn="l"/>
                        </a:tabLst>
                      </a:pPr>
                      <a:r>
                        <a:rPr lang="fr-FR" sz="900">
                          <a:effectLst/>
                          <a:latin typeface="Arial" panose="020B0604020202020204" pitchFamily="34" charset="0"/>
                          <a:ea typeface="Times New Roman" panose="02020603050405020304" pitchFamily="18" charset="0"/>
                        </a:rPr>
                        <a:t>Souligner le nom du mandataire</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Invitation à négocier</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fr-FR" sz="900">
                          <a:effectLst/>
                          <a:latin typeface="Arial" panose="020B0604020202020204" pitchFamily="34" charset="0"/>
                          <a:ea typeface="Times New Roman" panose="02020603050405020304" pitchFamily="18" charset="0"/>
                        </a:rPr>
                        <a:t>Invitation à négocier avec réserves</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Non invité à négocier</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900">
                          <a:effectLst/>
                          <a:latin typeface="Arial" panose="020B0604020202020204" pitchFamily="34" charset="0"/>
                          <a:ea typeface="Times New Roman" panose="02020603050405020304" pitchFamily="18" charset="0"/>
                        </a:rPr>
                        <a:t>Motifs</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39467379"/>
                  </a:ext>
                </a:extLst>
              </a:tr>
              <a:tr h="319863">
                <a:tc>
                  <a:txBody>
                    <a:bodyPr/>
                    <a:lstStyle/>
                    <a:p>
                      <a:pPr algn="ctr">
                        <a:spcAft>
                          <a:spcPts val="0"/>
                        </a:spcAft>
                        <a:tabLst>
                          <a:tab pos="3200400" algn="l"/>
                        </a:tabLst>
                      </a:pPr>
                      <a:r>
                        <a:rPr lang="fr-FR" sz="1000" dirty="0">
                          <a:effectLst/>
                          <a:latin typeface="Arial" panose="020B0604020202020204" pitchFamily="34" charset="0"/>
                          <a:ea typeface="Times New Roman" panose="02020603050405020304" pitchFamily="18" charset="0"/>
                        </a:rPr>
                        <a:t>1</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0" algn="l"/>
                        </a:tabLst>
                      </a:pPr>
                      <a:r>
                        <a:rPr lang="fr-FR" sz="900">
                          <a:effectLst/>
                          <a:latin typeface="Arial" panose="020B0604020202020204" pitchFamily="34" charset="0"/>
                          <a:ea typeface="Times New Roman" panose="02020603050405020304" pitchFamily="18" charset="0"/>
                          <a:cs typeface="Times New Roman" panose="02020603050405020304" pitchFamily="18" charset="0"/>
                        </a:rPr>
                        <a:t>AGUR </a:t>
                      </a:r>
                      <a:endParaRPr lang="fr-FR"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3200400" algn="l"/>
                        </a:tabLst>
                      </a:pPr>
                      <a:r>
                        <a:rPr lang="fr-FR" sz="900">
                          <a:effectLst/>
                          <a:latin typeface="Arial" panose="020B0604020202020204" pitchFamily="34" charset="0"/>
                          <a:ea typeface="Times New Roman" panose="02020603050405020304" pitchFamily="18" charset="0"/>
                          <a:cs typeface="Times New Roman" panose="02020603050405020304" pitchFamily="18" charset="0"/>
                        </a:rPr>
                        <a:t>Aquitaine de gestion Urbaine</a:t>
                      </a:r>
                      <a:endParaRPr lang="fr-FR"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dirty="0">
                          <a:solidFill>
                            <a:srgbClr val="000000"/>
                          </a:solidFill>
                          <a:effectLst/>
                          <a:latin typeface="Arial" panose="020B0604020202020204" pitchFamily="34" charset="0"/>
                          <a:ea typeface="Times New Roman" panose="02020603050405020304" pitchFamily="18" charset="0"/>
                        </a:rPr>
                        <a:t>X</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i="1" dirty="0">
                          <a:solidFill>
                            <a:srgbClr val="000000"/>
                          </a:solidFill>
                          <a:effectLst/>
                          <a:latin typeface="Arial" panose="020B0604020202020204" pitchFamily="34"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i="1" dirty="0">
                          <a:solidFill>
                            <a:srgbClr val="000000"/>
                          </a:solidFill>
                          <a:effectLst/>
                          <a:latin typeface="Arial" panose="020B0604020202020204" pitchFamily="34"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85731057"/>
                  </a:ext>
                </a:extLst>
              </a:tr>
              <a:tr h="288000">
                <a:tc>
                  <a:txBody>
                    <a:bodyPr/>
                    <a:lstStyle/>
                    <a:p>
                      <a:pPr algn="ctr">
                        <a:spcAft>
                          <a:spcPts val="0"/>
                        </a:spcAft>
                        <a:tabLst>
                          <a:tab pos="3200400" algn="l"/>
                        </a:tabLst>
                      </a:pPr>
                      <a:r>
                        <a:rPr lang="fr-FR" sz="1000">
                          <a:effectLst/>
                          <a:latin typeface="Arial" panose="020B0604020202020204" pitchFamily="34" charset="0"/>
                          <a:ea typeface="Times New Roman" panose="02020603050405020304" pitchFamily="18" charset="0"/>
                        </a:rPr>
                        <a:t>2</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0" algn="l"/>
                        </a:tabLst>
                      </a:pPr>
                      <a:r>
                        <a:rPr lang="fr-FR" sz="900" dirty="0">
                          <a:effectLst/>
                          <a:latin typeface="Arial" panose="020B0604020202020204" pitchFamily="34" charset="0"/>
                          <a:ea typeface="Times New Roman" panose="02020603050405020304" pitchFamily="18" charset="0"/>
                          <a:cs typeface="Times New Roman" panose="02020603050405020304" pitchFamily="18" charset="0"/>
                        </a:rPr>
                        <a:t>SAUR </a:t>
                      </a:r>
                      <a:endParaRPr lang="fr-FR"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dirty="0">
                          <a:effectLst/>
                          <a:latin typeface="Arial" panose="020B0604020202020204" pitchFamily="34" charset="0"/>
                          <a:ea typeface="Times New Roman" panose="02020603050405020304" pitchFamily="18" charset="0"/>
                        </a:rPr>
                        <a:t>X</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dirty="0">
                          <a:effectLst/>
                          <a:latin typeface="Arial" panose="020B0604020202020204" pitchFamily="34"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864015"/>
                  </a:ext>
                </a:extLst>
              </a:tr>
              <a:tr h="288000">
                <a:tc>
                  <a:txBody>
                    <a:bodyPr/>
                    <a:lstStyle/>
                    <a:p>
                      <a:pPr algn="ctr">
                        <a:spcAft>
                          <a:spcPts val="0"/>
                        </a:spcAft>
                        <a:tabLst>
                          <a:tab pos="3200400" algn="l"/>
                        </a:tabLst>
                      </a:pPr>
                      <a:r>
                        <a:rPr lang="fr-FR" sz="1000">
                          <a:effectLst/>
                          <a:latin typeface="Arial" panose="020B0604020202020204" pitchFamily="34" charset="0"/>
                          <a:ea typeface="Times New Roman" panose="02020603050405020304" pitchFamily="18" charset="0"/>
                        </a:rPr>
                        <a:t>3</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200400" algn="l"/>
                        </a:tabLst>
                      </a:pPr>
                      <a:r>
                        <a:rPr lang="fr-FR" sz="1000" dirty="0">
                          <a:effectLst/>
                          <a:latin typeface="Arial" panose="020B0604020202020204" pitchFamily="34" charset="0"/>
                          <a:ea typeface="Times New Roman" panose="02020603050405020304" pitchFamily="18" charset="0"/>
                          <a:cs typeface="Times New Roman" panose="02020603050405020304" pitchFamily="18" charset="0"/>
                        </a:rPr>
                        <a:t>VEOLIA</a:t>
                      </a:r>
                      <a:endParaRPr lang="fr-FR"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a:effectLst/>
                          <a:latin typeface="Arial" panose="020B0604020202020204" pitchFamily="34" charset="0"/>
                          <a:ea typeface="Times New Roman" panose="02020603050405020304" pitchFamily="18" charset="0"/>
                        </a:rPr>
                        <a:t>X</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r>
                        <a:rPr lang="fr-FR" sz="1100">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tabLst>
                          <a:tab pos="3200400" algn="l"/>
                        </a:tabLst>
                      </a:pPr>
                      <a:endParaRPr lang="fr-FR" sz="1000" dirty="0">
                        <a:effectLst/>
                        <a:latin typeface="Times New Roman" panose="02020603050405020304" pitchFamily="18" charset="0"/>
                        <a:ea typeface="Times New Roman" panose="02020603050405020304" pitchFamily="18" charset="0"/>
                      </a:endParaRPr>
                    </a:p>
                  </a:txBody>
                  <a:tcPr marL="45085" marR="4508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6206114"/>
                  </a:ext>
                </a:extLst>
              </a:tr>
            </a:tbl>
          </a:graphicData>
        </a:graphic>
      </p:graphicFrame>
      <p:sp>
        <p:nvSpPr>
          <p:cNvPr id="2" name="ZoneTexte 1">
            <a:extLst>
              <a:ext uri="{FF2B5EF4-FFF2-40B4-BE49-F238E27FC236}">
                <a16:creationId xmlns:a16="http://schemas.microsoft.com/office/drawing/2014/main" xmlns="" id="{2355E6D5-395F-40E0-A12E-0FC8D6E91D7A}"/>
              </a:ext>
            </a:extLst>
          </p:cNvPr>
          <p:cNvSpPr txBox="1"/>
          <p:nvPr/>
        </p:nvSpPr>
        <p:spPr>
          <a:xfrm>
            <a:off x="539552" y="2260645"/>
            <a:ext cx="1512168" cy="523220"/>
          </a:xfrm>
          <a:prstGeom prst="rect">
            <a:avLst/>
          </a:prstGeom>
          <a:noFill/>
        </p:spPr>
        <p:txBody>
          <a:bodyPr wrap="square" rtlCol="0">
            <a:spAutoFit/>
          </a:bodyPr>
          <a:lstStyle/>
          <a:p>
            <a:r>
              <a:rPr lang="fr-FR" sz="1400" u="sng" dirty="0"/>
              <a:t>Pour le lot 1 Eau Potable :</a:t>
            </a:r>
          </a:p>
        </p:txBody>
      </p:sp>
      <p:sp>
        <p:nvSpPr>
          <p:cNvPr id="10" name="ZoneTexte 9">
            <a:extLst>
              <a:ext uri="{FF2B5EF4-FFF2-40B4-BE49-F238E27FC236}">
                <a16:creationId xmlns:a16="http://schemas.microsoft.com/office/drawing/2014/main" xmlns="" id="{D85EB1EF-00AD-473B-BA8D-B5BC58AA47FD}"/>
              </a:ext>
            </a:extLst>
          </p:cNvPr>
          <p:cNvSpPr txBox="1"/>
          <p:nvPr/>
        </p:nvSpPr>
        <p:spPr>
          <a:xfrm>
            <a:off x="542672" y="4069229"/>
            <a:ext cx="1581055" cy="523220"/>
          </a:xfrm>
          <a:prstGeom prst="rect">
            <a:avLst/>
          </a:prstGeom>
          <a:noFill/>
        </p:spPr>
        <p:txBody>
          <a:bodyPr wrap="square" rtlCol="0">
            <a:spAutoFit/>
          </a:bodyPr>
          <a:lstStyle/>
          <a:p>
            <a:r>
              <a:rPr lang="fr-FR" sz="1400" u="sng" dirty="0"/>
              <a:t>Pour le lot 2 Assainissement :</a:t>
            </a:r>
          </a:p>
        </p:txBody>
      </p:sp>
    </p:spTree>
    <p:extLst>
      <p:ext uri="{BB962C8B-B14F-4D97-AF65-F5344CB8AC3E}">
        <p14:creationId xmlns:p14="http://schemas.microsoft.com/office/powerpoint/2010/main" val="1282086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11</a:t>
            </a:fld>
            <a:endParaRPr lang="fr-FR"/>
          </a:p>
        </p:txBody>
      </p:sp>
      <p:sp>
        <p:nvSpPr>
          <p:cNvPr id="6" name="Titre 5"/>
          <p:cNvSpPr>
            <a:spLocks noGrp="1"/>
          </p:cNvSpPr>
          <p:nvPr>
            <p:ph type="ctrTitle"/>
          </p:nvPr>
        </p:nvSpPr>
        <p:spPr>
          <a:xfrm>
            <a:off x="2051720" y="1340768"/>
            <a:ext cx="6912768" cy="1470025"/>
          </a:xfrm>
        </p:spPr>
        <p:txBody>
          <a:bodyPr/>
          <a:lstStyle/>
          <a:p>
            <a:r>
              <a:rPr lang="fr-FR" dirty="0"/>
              <a:t>ANALYSE DES OFFRES APRES NEGOCIATION – LOT 1 – EAU POTABLE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348991"/>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GARANTIE DE CONTINUITE DE SERVICE</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12</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432619222"/>
              </p:ext>
            </p:extLst>
          </p:nvPr>
        </p:nvGraphicFramePr>
        <p:xfrm>
          <a:off x="133569" y="1268760"/>
          <a:ext cx="8876861" cy="3640908"/>
        </p:xfrm>
        <a:graphic>
          <a:graphicData uri="http://schemas.openxmlformats.org/drawingml/2006/table">
            <a:tbl>
              <a:tblPr/>
              <a:tblGrid>
                <a:gridCol w="995834">
                  <a:extLst>
                    <a:ext uri="{9D8B030D-6E8A-4147-A177-3AD203B41FA5}">
                      <a16:colId xmlns:a16="http://schemas.microsoft.com/office/drawing/2014/main" xmlns="" val="1221096749"/>
                    </a:ext>
                  </a:extLst>
                </a:gridCol>
                <a:gridCol w="2583142">
                  <a:extLst>
                    <a:ext uri="{9D8B030D-6E8A-4147-A177-3AD203B41FA5}">
                      <a16:colId xmlns:a16="http://schemas.microsoft.com/office/drawing/2014/main" xmlns="" val="1255218241"/>
                    </a:ext>
                  </a:extLst>
                </a:gridCol>
                <a:gridCol w="2804555">
                  <a:extLst>
                    <a:ext uri="{9D8B030D-6E8A-4147-A177-3AD203B41FA5}">
                      <a16:colId xmlns:a16="http://schemas.microsoft.com/office/drawing/2014/main" xmlns="" val="1886216883"/>
                    </a:ext>
                  </a:extLst>
                </a:gridCol>
                <a:gridCol w="2493330">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209697">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accent3"/>
                          </a:solidFill>
                          <a:latin typeface="Calibri"/>
                        </a:rPr>
                        <a:t>2 agents d’astreinte niveau 1 </a:t>
                      </a:r>
                      <a:r>
                        <a:rPr lang="fr-FR" sz="1100" b="0" i="0" u="none" strike="noStrike" baseline="0" dirty="0">
                          <a:solidFill>
                            <a:schemeClr val="tx1"/>
                          </a:solidFill>
                          <a:latin typeface="Calibri"/>
                        </a:rPr>
                        <a:t>+ renfort possible de 2 agents d’astreinte niveau 2 sur le département + 50 agents en cas de crise</a:t>
                      </a: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kern="1200" baseline="0" dirty="0">
                          <a:solidFill>
                            <a:schemeClr val="accent3"/>
                          </a:solidFill>
                          <a:latin typeface="Calibri"/>
                          <a:ea typeface="+mn-ea"/>
                          <a:cs typeface="+mn-cs"/>
                        </a:rPr>
                        <a:t>Astreinte téléphonique et intervention non dissociée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kern="1200" baseline="0" dirty="0">
                        <a:solidFill>
                          <a:schemeClr val="tx1"/>
                        </a:solidFill>
                        <a:latin typeface="Calibri"/>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Délai d’intervention de 1 heure et de réparation de 4/8h pour les fuites urgentes ou 3j. sinon</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Prise en charge de travaux de sécurisation « intrusion »</a:t>
                      </a:r>
                      <a:r>
                        <a:rPr lang="fr-FR" sz="1100" b="0" i="0" u="none" strike="noStrike" baseline="0" dirty="0">
                          <a:solidFill>
                            <a:srgbClr val="000000"/>
                          </a:solidFill>
                          <a:latin typeface="Calibri"/>
                        </a:rPr>
                        <a:t> </a:t>
                      </a:r>
                      <a:r>
                        <a:rPr lang="fr-FR" sz="1100" b="1" i="0" u="none" strike="noStrike" baseline="0" dirty="0">
                          <a:solidFill>
                            <a:srgbClr val="000000"/>
                          </a:solidFill>
                          <a:latin typeface="Calibri"/>
                        </a:rPr>
                        <a:t>et démolition de l’ancien forage de Tivoli</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1 exercice de gestion de crise tous les 2 ans</a:t>
                      </a:r>
                      <a:endParaRPr lang="fr-FR" sz="1100" b="0" i="0" u="none" strike="noStrike" dirty="0">
                        <a:solidFill>
                          <a:srgbClr val="000000"/>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 agent d’astreinte téléphonique + 12 agents d’intervention sur le département + 3 techniciens automatisme/ informatique + 200 agents en cas de crise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Délai d’intervention de 45 minutes et de réparation de fuites de 2 ou 48h suivant l’importance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Mise en place d’une anti-intrusion, </a:t>
                      </a:r>
                      <a:r>
                        <a:rPr lang="fr-FR" sz="1100" b="1" i="0" u="none" strike="noStrike" baseline="0" dirty="0">
                          <a:solidFill>
                            <a:srgbClr val="000000"/>
                          </a:solidFill>
                          <a:latin typeface="Calibri"/>
                        </a:rPr>
                        <a:t>d’un inverseur de source, </a:t>
                      </a:r>
                      <a:r>
                        <a:rPr lang="fr-FR" sz="1100" b="1" i="0" u="none" strike="noStrike" baseline="0" dirty="0" err="1">
                          <a:solidFill>
                            <a:srgbClr val="000000"/>
                          </a:solidFill>
                          <a:latin typeface="Calibri"/>
                        </a:rPr>
                        <a:t>réhaussement</a:t>
                      </a:r>
                      <a:r>
                        <a:rPr lang="fr-FR" sz="1100" b="1" i="0" u="none" strike="noStrike" baseline="0" dirty="0">
                          <a:solidFill>
                            <a:srgbClr val="000000"/>
                          </a:solidFill>
                          <a:latin typeface="Calibri"/>
                        </a:rPr>
                        <a:t> </a:t>
                      </a:r>
                      <a:r>
                        <a:rPr lang="fr-FR" sz="1100" b="1" i="0" u="none" strike="noStrike" baseline="0" dirty="0" err="1">
                          <a:solidFill>
                            <a:srgbClr val="000000"/>
                          </a:solidFill>
                          <a:latin typeface="Calibri"/>
                        </a:rPr>
                        <a:t>cloture</a:t>
                      </a:r>
                      <a:r>
                        <a:rPr lang="fr-FR" sz="1100" b="1" i="0" u="none" strike="noStrike" baseline="0" dirty="0">
                          <a:solidFill>
                            <a:srgbClr val="000000"/>
                          </a:solidFill>
                          <a:latin typeface="Calibri"/>
                        </a:rPr>
                        <a:t> Tivoli et sécurisation des lignes de pilotage des installations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1 exercice de gestion de crise tous les 2 ans</a:t>
                      </a:r>
                      <a:endParaRPr lang="fr-FR" sz="1100" b="0" i="0" u="none" strike="noStrike" dirty="0">
                        <a:solidFill>
                          <a:srgbClr val="000000"/>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 agent d’astreinte téléphonique + 4 agents d’intervention sur le département +renfort d’un cadre et d’un expert process + 100 agents en cas de crise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Délai d’intervention de 45 minutes et de réparation de fuites de 1h/48h/1 semaine suivant le niveau d’urgence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Mise en place d’une anti-intrusion</a:t>
                      </a:r>
                      <a:r>
                        <a:rPr lang="fr-FR" sz="1100" b="1" i="0" u="none" strike="noStrike" baseline="0" dirty="0">
                          <a:solidFill>
                            <a:srgbClr val="000000"/>
                          </a:solidFill>
                          <a:latin typeface="Calibri"/>
                        </a:rPr>
                        <a:t>, d’un inverseur de source et d’une </a:t>
                      </a:r>
                      <a:r>
                        <a:rPr lang="fr-FR" sz="1100" b="1" i="0" u="none" strike="noStrike" baseline="0" dirty="0" err="1">
                          <a:solidFill>
                            <a:srgbClr val="000000"/>
                          </a:solidFill>
                          <a:latin typeface="Calibri"/>
                        </a:rPr>
                        <a:t>cloture</a:t>
                      </a:r>
                      <a:r>
                        <a:rPr lang="fr-FR" sz="1100" b="1" i="0" u="none" strike="noStrike" baseline="0" dirty="0">
                          <a:solidFill>
                            <a:srgbClr val="000000"/>
                          </a:solidFill>
                          <a:latin typeface="Calibri"/>
                        </a:rPr>
                        <a:t> autour de la lagune de Beaupuy</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2 exercices de gestion de crise sur la durée du contrat</a:t>
                      </a:r>
                      <a:endParaRPr lang="fr-FR" sz="1100" b="0" i="0" u="none" strike="noStrike" dirty="0">
                        <a:solidFill>
                          <a:srgbClr val="000000"/>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66926">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 </a:t>
                      </a:r>
                      <a:endParaRPr lang="fr-FR" sz="1200" b="0" i="0" u="none" strike="noStrike" dirty="0">
                        <a:solidFill>
                          <a:srgbClr val="000000"/>
                        </a:solidFill>
                        <a:effectLst/>
                        <a:latin typeface="Calibri" panose="020F0502020204030204" pitchFamily="34" charset="0"/>
                      </a:endParaRP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7" name="ZoneTexte 6">
            <a:extLst>
              <a:ext uri="{FF2B5EF4-FFF2-40B4-BE49-F238E27FC236}">
                <a16:creationId xmlns:a16="http://schemas.microsoft.com/office/drawing/2014/main" xmlns="" id="{59863D7E-1DFC-49AA-B16C-288FB26C2810}"/>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2962518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136525"/>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MOYENS HUMAINS ET TECHNIQUES</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13</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3879227435"/>
              </p:ext>
            </p:extLst>
          </p:nvPr>
        </p:nvGraphicFramePr>
        <p:xfrm>
          <a:off x="323528" y="692696"/>
          <a:ext cx="8660837" cy="344903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736304">
                  <a:extLst>
                    <a:ext uri="{9D8B030D-6E8A-4147-A177-3AD203B41FA5}">
                      <a16:colId xmlns:a16="http://schemas.microsoft.com/office/drawing/2014/main" xmlns="" val="1886216883"/>
                    </a:ext>
                  </a:extLst>
                </a:gridCol>
                <a:gridCol w="2432653">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3213 h/an (2,1 ETP) prévues dont 2002 h de personnel terrain +1,6  ETP renouvellement/back office</a:t>
                      </a:r>
                    </a:p>
                    <a:p>
                      <a:pPr algn="l" fontAlgn="ctr"/>
                      <a:endParaRPr lang="fr-FR" sz="1100" b="0" i="0" u="none" strike="noStrike" dirty="0">
                        <a:solidFill>
                          <a:schemeClr val="tx1"/>
                        </a:solidFill>
                        <a:effectLs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dirty="0">
                          <a:solidFill>
                            <a:schemeClr val="tx1"/>
                          </a:solidFill>
                          <a:latin typeface="Calibri"/>
                        </a:rPr>
                        <a:t>Implantation d’une base à Tonneins </a:t>
                      </a:r>
                      <a:r>
                        <a:rPr lang="fr-FR" sz="1100" b="0" i="0" u="none" strike="noStrike" dirty="0">
                          <a:solidFill>
                            <a:schemeClr val="tx1"/>
                          </a:solidFill>
                          <a:latin typeface="Calibri"/>
                        </a:rPr>
                        <a:t>avec 3 agents </a:t>
                      </a:r>
                      <a:r>
                        <a:rPr lang="fr-FR" sz="1100" b="0" i="1" u="none" strike="noStrike" dirty="0">
                          <a:solidFill>
                            <a:schemeClr val="accent3"/>
                          </a:solidFill>
                          <a:latin typeface="Calibri"/>
                        </a:rPr>
                        <a:t>travaillant régulièrement</a:t>
                      </a:r>
                    </a:p>
                    <a:p>
                      <a:pPr algn="l" fontAlgn="ctr"/>
                      <a:r>
                        <a:rPr lang="fr-FR" sz="1100" b="0" i="0" u="none" strike="noStrike" dirty="0">
                          <a:solidFill>
                            <a:schemeClr val="tx1"/>
                          </a:solidFill>
                          <a:effectLst/>
                          <a:latin typeface="Calibri" panose="020F0502020204030204" pitchFamily="34" charset="0"/>
                        </a:rPr>
                        <a:t>Renfort possible des agents de Villeneuve sur Lot</a:t>
                      </a:r>
                    </a:p>
                    <a:p>
                      <a:pPr algn="l" fontAlgn="ctr"/>
                      <a:endParaRPr lang="fr-FR" sz="1100" b="0" i="0" u="none" strike="noStrike" dirty="0">
                        <a:solidFill>
                          <a:schemeClr val="tx1"/>
                        </a:solidFill>
                        <a:effectLst/>
                        <a:latin typeface="Calibri" panose="020F0502020204030204" pitchFamily="34" charset="0"/>
                      </a:endParaRPr>
                    </a:p>
                    <a:p>
                      <a:pPr algn="l" fontAlgn="ctr"/>
                      <a:endParaRPr lang="fr-FR" sz="1100" b="0" i="0" u="none" strike="noStrike" dirty="0">
                        <a:solidFill>
                          <a:schemeClr val="tx1"/>
                        </a:solidFill>
                        <a:effectLst/>
                        <a:latin typeface="Calibri" panose="020F0502020204030204" pitchFamily="34" charset="0"/>
                      </a:endParaRPr>
                    </a:p>
                    <a:p>
                      <a:pPr algn="l" fontAlgn="ctr"/>
                      <a:r>
                        <a:rPr lang="fr-FR" sz="1100" b="0" i="0" u="none" strike="noStrike" baseline="0" dirty="0">
                          <a:solidFill>
                            <a:schemeClr val="tx1"/>
                          </a:solidFill>
                          <a:latin typeface="Calibri"/>
                        </a:rPr>
                        <a:t>Expertise et moyens support corrects</a:t>
                      </a:r>
                      <a:endParaRPr lang="fr-FR" sz="1100" b="0" i="0" u="none" strike="noStrike" dirty="0">
                        <a:solidFill>
                          <a:schemeClr val="tx1"/>
                        </a:solidFill>
                        <a:effectLst/>
                        <a:latin typeface="Calibri" panose="020F0502020204030204" pitchFamily="34" charset="0"/>
                      </a:endParaRPr>
                    </a:p>
                    <a:p>
                      <a:pPr algn="l" fontAlgn="ctr"/>
                      <a:r>
                        <a:rPr lang="fr-FR" sz="1100" b="0" i="0" u="none" strike="noStrike" dirty="0">
                          <a:solidFill>
                            <a:schemeClr val="tx1"/>
                          </a:solidFill>
                          <a:effectLst/>
                          <a:latin typeface="Calibri" panose="020F0502020204030204" pitchFamily="34" charset="0"/>
                        </a:rPr>
                        <a:t>Moyens techniques appropriés</a:t>
                      </a:r>
                    </a:p>
                    <a:p>
                      <a:pPr algn="l" fontAlgn="ctr"/>
                      <a:endParaRPr lang="fr-FR" sz="1100" b="0" i="0" u="none" strike="noStrike" dirty="0">
                        <a:solidFill>
                          <a:schemeClr val="tx1"/>
                        </a:solidFill>
                        <a:effectLst/>
                        <a:latin typeface="Calibri" panose="020F0502020204030204" pitchFamily="34" charset="0"/>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2879 h/an prévues (1,9 ETP) dont 1747h de personnel terrain + 0,7 ETP renouvellement</a:t>
                      </a:r>
                    </a:p>
                    <a:p>
                      <a:pPr algn="l" fontAlgn="ctr"/>
                      <a:endParaRPr lang="fr-FR" sz="1100" b="0" i="0" u="none" strike="noStrike" dirty="0">
                        <a:solidFill>
                          <a:schemeClr val="tx1"/>
                        </a:solidFill>
                        <a:effectLst/>
                        <a:latin typeface="Calibri" panose="020F0502020204030204" pitchFamily="34" charset="0"/>
                      </a:endParaRPr>
                    </a:p>
                    <a:p>
                      <a:pPr algn="l" fontAlgn="ctr"/>
                      <a:r>
                        <a:rPr lang="fr-FR" sz="1100" b="1" i="0" u="none" strike="noStrike" dirty="0">
                          <a:solidFill>
                            <a:schemeClr val="tx1"/>
                          </a:solidFill>
                          <a:latin typeface="Calibri"/>
                        </a:rPr>
                        <a:t>Ouverture d’une base d’exploitation en cas de gestion des deux lots</a:t>
                      </a:r>
                    </a:p>
                    <a:p>
                      <a:pPr algn="l" fontAlgn="ctr"/>
                      <a:r>
                        <a:rPr lang="fr-FR" sz="1100" b="0" i="0" u="none" strike="noStrike" dirty="0">
                          <a:solidFill>
                            <a:schemeClr val="accent3"/>
                          </a:solidFill>
                          <a:latin typeface="Calibri"/>
                        </a:rPr>
                        <a:t>1,5 agents basés localement </a:t>
                      </a:r>
                      <a:r>
                        <a:rPr lang="fr-FR" sz="1100" b="0" i="0" u="none" strike="noStrike" dirty="0">
                          <a:solidFill>
                            <a:schemeClr val="tx1"/>
                          </a:solidFill>
                          <a:latin typeface="Calibri"/>
                        </a:rPr>
                        <a:t>(1 agent réseau et 0,5 agent clientèle)</a:t>
                      </a:r>
                    </a:p>
                    <a:p>
                      <a:pPr algn="l" fontAlgn="ctr"/>
                      <a:r>
                        <a:rPr lang="fr-FR" sz="1100" b="1" i="0" u="none" strike="noStrike" baseline="0" dirty="0">
                          <a:solidFill>
                            <a:schemeClr val="tx1"/>
                          </a:solidFill>
                          <a:latin typeface="Calibri"/>
                        </a:rPr>
                        <a:t>Gestion par le secteur Garonne Aval (23 agents)</a:t>
                      </a:r>
                    </a:p>
                    <a:p>
                      <a:pPr algn="l" fontAlgn="ctr"/>
                      <a:endParaRPr lang="fr-FR" sz="1100" b="0" i="0" u="none" strike="noStrike" dirty="0">
                        <a:solidFill>
                          <a:schemeClr val="tx1"/>
                        </a:solidFill>
                        <a:effectLs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chemeClr val="tx1"/>
                          </a:solidFill>
                          <a:latin typeface="Calibri"/>
                        </a:rPr>
                        <a:t>Expertise et moyens support importants</a:t>
                      </a:r>
                      <a:endParaRPr lang="fr-FR" sz="1100" b="1"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effectLst/>
                          <a:latin typeface="Calibri" panose="020F0502020204030204" pitchFamily="34" charset="0"/>
                        </a:rPr>
                        <a:t>Moyens techniques appropriés</a:t>
                      </a:r>
                    </a:p>
                    <a:p>
                      <a:pPr algn="l" fontAlgn="ctr"/>
                      <a:r>
                        <a:rPr lang="fr-FR" sz="1100" b="0" i="0" u="none" strike="noStrike" dirty="0">
                          <a:solidFill>
                            <a:schemeClr val="tx1"/>
                          </a:solidFill>
                          <a:effectLst/>
                          <a:latin typeface="Calibri" panose="020F0502020204030204" pitchFamily="34" charset="0"/>
                        </a:rPr>
                        <a:t/>
                      </a:r>
                      <a:br>
                        <a:rPr lang="fr-FR" sz="1100" b="0" i="0" u="none" strike="noStrike" dirty="0">
                          <a:solidFill>
                            <a:schemeClr val="tx1"/>
                          </a:solidFill>
                          <a:effectLst/>
                          <a:latin typeface="Calibri" panose="020F0502020204030204" pitchFamily="34" charset="0"/>
                        </a:rPr>
                      </a:br>
                      <a:endParaRPr lang="fr-FR" sz="1100" b="0" i="0" u="none" strike="noStrike" dirty="0">
                        <a:solidFill>
                          <a:schemeClr val="tx1"/>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3 458 h/an prévues (2,3 ETP) + 0,8 ETP renouvellement </a:t>
                      </a:r>
                    </a:p>
                    <a:p>
                      <a:pPr algn="l" fontAlgn="ctr"/>
                      <a:endParaRPr lang="fr-FR" sz="1100" b="0" i="0" u="none" strike="noStrike" dirty="0">
                        <a:solidFill>
                          <a:schemeClr val="tx1"/>
                        </a:solidFill>
                        <a:effectLs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dirty="0">
                          <a:solidFill>
                            <a:srgbClr val="000000"/>
                          </a:solidFill>
                          <a:latin typeface="Calibri"/>
                        </a:rPr>
                        <a:t>16 agents sur le service local basé à Tonneins</a:t>
                      </a:r>
                    </a:p>
                    <a:p>
                      <a:pPr algn="l" fontAlgn="ctr"/>
                      <a:r>
                        <a:rPr lang="fr-FR" sz="1100" b="1" i="0" u="none" strike="noStrike" dirty="0">
                          <a:solidFill>
                            <a:schemeClr val="tx1"/>
                          </a:solidFill>
                          <a:effectLst/>
                          <a:latin typeface="Calibri" panose="020F0502020204030204" pitchFamily="34" charset="0"/>
                        </a:rPr>
                        <a:t>+ Implantation à Tonneins dès 2020 des services supports à l’activité de Veolia Eau dans le Lot et Garonne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chemeClr val="tx1"/>
                          </a:solidFill>
                          <a:latin typeface="Calibri"/>
                        </a:rPr>
                        <a:t>Expertise et moyens support importants</a:t>
                      </a:r>
                      <a:endParaRPr lang="fr-FR" sz="1100" b="1"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effectLst/>
                          <a:latin typeface="Calibri" panose="020F0502020204030204" pitchFamily="34" charset="0"/>
                        </a:rPr>
                        <a:t>Moyens techniques appropriés</a:t>
                      </a:r>
                    </a:p>
                    <a:p>
                      <a:pPr algn="l" fontAlgn="ctr"/>
                      <a:endParaRPr lang="fr-FR" sz="1100" b="0" i="0" u="none" strike="noStrike" dirty="0">
                        <a:solidFill>
                          <a:schemeClr val="tx1"/>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chemeClr val="tx1"/>
                          </a:solidFill>
                          <a:effectLst/>
                          <a:latin typeface="Calibri" panose="020F0502020204030204" pitchFamily="34" charset="0"/>
                        </a:rPr>
                        <a:t>Appréciation proposée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6207F99E-F029-4B4A-B494-194F3E36A6DD}"/>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2802024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0"/>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OPTIMISATION DES PERFORMANCES DU SERVICE</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14</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1142589871"/>
              </p:ext>
            </p:extLst>
          </p:nvPr>
        </p:nvGraphicFramePr>
        <p:xfrm>
          <a:off x="323528" y="557040"/>
          <a:ext cx="8660837" cy="530831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736304">
                  <a:extLst>
                    <a:ext uri="{9D8B030D-6E8A-4147-A177-3AD203B41FA5}">
                      <a16:colId xmlns:a16="http://schemas.microsoft.com/office/drawing/2014/main" xmlns="" val="1886216883"/>
                    </a:ext>
                  </a:extLst>
                </a:gridCol>
                <a:gridCol w="2432653">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baseline="0" dirty="0">
                          <a:solidFill>
                            <a:schemeClr val="tx1"/>
                          </a:solidFill>
                          <a:latin typeface="Calibri"/>
                        </a:rPr>
                        <a:t>Réalisation d’un audit de fonctionnement en début de contrat</a:t>
                      </a:r>
                    </a:p>
                    <a:p>
                      <a:pPr algn="l" fontAlgn="ctr"/>
                      <a:r>
                        <a:rPr lang="fr-FR" sz="1100" b="0" i="0" u="none" strike="noStrike" baseline="0" dirty="0">
                          <a:solidFill>
                            <a:schemeClr val="tx1"/>
                          </a:solidFill>
                          <a:latin typeface="Calibri"/>
                        </a:rPr>
                        <a:t>Mise en place d’un suivi de la productivité des forages</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Amélioration progressive du rendement : 75,2% -&gt; 86,5% en 2029</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Mise en place d’un « diagnostic permanent » du réseau avec 3 zones de sectorisation (8 compteurs) et  </a:t>
                      </a:r>
                      <a:r>
                        <a:rPr lang="fr-FR" sz="1100" b="1" i="0" u="none" strike="noStrike" baseline="0" dirty="0">
                          <a:solidFill>
                            <a:schemeClr val="tx1"/>
                          </a:solidFill>
                          <a:latin typeface="Calibri"/>
                        </a:rPr>
                        <a:t>80 </a:t>
                      </a:r>
                      <a:r>
                        <a:rPr lang="fr-FR" sz="1100" b="1" i="0" u="none" strike="noStrike" baseline="0" dirty="0" err="1">
                          <a:solidFill>
                            <a:schemeClr val="tx1"/>
                          </a:solidFill>
                          <a:latin typeface="Calibri"/>
                        </a:rPr>
                        <a:t>prélocalisateurs</a:t>
                      </a:r>
                      <a:r>
                        <a:rPr lang="fr-FR" sz="1100" b="0" i="0" u="none" strike="noStrike" baseline="0" dirty="0">
                          <a:solidFill>
                            <a:schemeClr val="tx1"/>
                          </a:solidFill>
                          <a:latin typeface="Calibri"/>
                        </a:rPr>
                        <a:t> auto-corrélant </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Mise en place d’un PGSSE, d’une modélisation et d’une analyse patrimoniale des canalisations (réactualisée annuellement)</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Amélioration de l’indice de connaissance patrimoniale à 110/120</a:t>
                      </a: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baseline="0" dirty="0">
                          <a:solidFill>
                            <a:schemeClr val="tx1"/>
                          </a:solidFill>
                          <a:latin typeface="Calibri"/>
                        </a:rPr>
                        <a:t>Mise en place d’un suivi de la productivité des forages – programme important d’</a:t>
                      </a:r>
                      <a:r>
                        <a:rPr lang="fr-FR" sz="1100" b="0" i="0" u="none" strike="noStrike" baseline="0" dirty="0" err="1">
                          <a:solidFill>
                            <a:schemeClr val="tx1"/>
                          </a:solidFill>
                          <a:latin typeface="Calibri"/>
                        </a:rPr>
                        <a:t>autocontrole</a:t>
                      </a:r>
                      <a:r>
                        <a:rPr lang="fr-FR" sz="1100" b="0" i="0" u="none" strike="noStrike" baseline="0" dirty="0">
                          <a:solidFill>
                            <a:schemeClr val="tx1"/>
                          </a:solidFill>
                          <a:latin typeface="Calibri"/>
                        </a:rPr>
                        <a:t> (notamment pesticides)</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Amélioration progressive du rendement : 77% -&gt; 85% à partir de 2026</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Mise en place d’un « diagnostic permanent » du réseau avec 4 zones de sectorisation (7 compteurs) et  30 </a:t>
                      </a:r>
                      <a:r>
                        <a:rPr lang="fr-FR" sz="1100" b="0" i="0" u="none" strike="noStrike" baseline="0" dirty="0" err="1">
                          <a:solidFill>
                            <a:schemeClr val="tx1"/>
                          </a:solidFill>
                          <a:latin typeface="Calibri"/>
                        </a:rPr>
                        <a:t>prélocalisateurs</a:t>
                      </a:r>
                      <a:r>
                        <a:rPr lang="fr-FR" sz="1100" b="0" i="0" u="none" strike="noStrike" baseline="0" dirty="0">
                          <a:solidFill>
                            <a:schemeClr val="tx1"/>
                          </a:solidFill>
                          <a:latin typeface="Calibri"/>
                        </a:rPr>
                        <a:t> acoustiques  </a:t>
                      </a:r>
                      <a:r>
                        <a:rPr lang="fr-FR" sz="1100" b="1" i="0" u="none" strike="noStrike" baseline="0" dirty="0">
                          <a:solidFill>
                            <a:schemeClr val="tx1"/>
                          </a:solidFill>
                          <a:latin typeface="Calibri"/>
                        </a:rPr>
                        <a:t>+ écoute du réseau entier en année 1</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Mise en place d’un PGSSE, d’une modélisation et d’une analyse patrimoniale des canalisations (réactualisée annuellement)</a:t>
                      </a: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Amélioration de l’indice de connaissance patrimoniale  à 110/120</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Mise en place d’un suivi de fonctionnement des forages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Amélioration progressive du rendement : </a:t>
                      </a:r>
                      <a:r>
                        <a:rPr lang="fr-FR" sz="1100" b="1" i="0" u="none" strike="noStrike" baseline="0" dirty="0">
                          <a:solidFill>
                            <a:srgbClr val="000000"/>
                          </a:solidFill>
                          <a:latin typeface="Calibri"/>
                        </a:rPr>
                        <a:t>82,3% -&gt; 89% en 2029</a:t>
                      </a:r>
                    </a:p>
                    <a:p>
                      <a:pPr algn="l" fontAlgn="ctr"/>
                      <a:endParaRPr lang="fr-FR" sz="1100" b="0" i="0" u="none" strike="noStrike" baseline="0" dirty="0">
                        <a:solidFill>
                          <a:srgbClr val="000000"/>
                        </a:solidFill>
                        <a:latin typeface="Calibri"/>
                      </a:endParaRPr>
                    </a:p>
                    <a:p>
                      <a:pPr algn="l" fontAlgn="ctr"/>
                      <a:r>
                        <a:rPr lang="fr-FR" sz="1100" b="0" i="0" u="none" strike="noStrike" baseline="0" dirty="0">
                          <a:solidFill>
                            <a:srgbClr val="000000"/>
                          </a:solidFill>
                          <a:latin typeface="Calibri"/>
                        </a:rPr>
                        <a:t>Mise en place </a:t>
                      </a:r>
                      <a:r>
                        <a:rPr lang="fr-FR" sz="1100" b="0" i="0" u="none" strike="noStrike" baseline="0" dirty="0">
                          <a:solidFill>
                            <a:schemeClr val="tx1"/>
                          </a:solidFill>
                          <a:latin typeface="Calibri"/>
                        </a:rPr>
                        <a:t>d’un « diagnostic permanent » du réseau avec </a:t>
                      </a:r>
                      <a:r>
                        <a:rPr lang="fr-FR" sz="1100" b="0" i="0" u="none" strike="noStrike" baseline="0" dirty="0">
                          <a:solidFill>
                            <a:srgbClr val="000000"/>
                          </a:solidFill>
                          <a:latin typeface="Calibri"/>
                        </a:rPr>
                        <a:t> </a:t>
                      </a:r>
                      <a:r>
                        <a:rPr lang="fr-FR" sz="1100" b="1" i="0" u="none" strike="noStrike" baseline="0" dirty="0">
                          <a:solidFill>
                            <a:srgbClr val="000000"/>
                          </a:solidFill>
                          <a:latin typeface="Calibri"/>
                        </a:rPr>
                        <a:t>6 zones </a:t>
                      </a:r>
                      <a:r>
                        <a:rPr lang="fr-FR" sz="1100" b="0" i="0" u="none" strike="noStrike" baseline="0" dirty="0">
                          <a:solidFill>
                            <a:srgbClr val="000000"/>
                          </a:solidFill>
                          <a:latin typeface="Calibri"/>
                        </a:rPr>
                        <a:t>de sectorisation (13 compteurs + 11 vannes) – </a:t>
                      </a:r>
                      <a:r>
                        <a:rPr lang="fr-FR" sz="1100" b="0" i="0" u="none" strike="noStrike" baseline="0" dirty="0">
                          <a:solidFill>
                            <a:schemeClr val="accent3"/>
                          </a:solidFill>
                          <a:latin typeface="Calibri"/>
                        </a:rPr>
                        <a:t>pas de </a:t>
                      </a:r>
                      <a:r>
                        <a:rPr lang="fr-FR" sz="1100" b="0" i="0" u="none" strike="noStrike" baseline="0" dirty="0" err="1">
                          <a:solidFill>
                            <a:schemeClr val="accent3"/>
                          </a:solidFill>
                          <a:latin typeface="Calibri"/>
                        </a:rPr>
                        <a:t>prélocalisateurs</a:t>
                      </a:r>
                      <a:r>
                        <a:rPr lang="fr-FR" sz="1100" b="0" i="0" u="none" strike="noStrike" baseline="0" dirty="0">
                          <a:solidFill>
                            <a:schemeClr val="accent3"/>
                          </a:solidFill>
                          <a:latin typeface="Calibri"/>
                        </a:rPr>
                        <a:t> </a:t>
                      </a:r>
                      <a:r>
                        <a:rPr lang="fr-FR" sz="1100" b="0" i="0" u="none" strike="noStrike" baseline="0" dirty="0">
                          <a:solidFill>
                            <a:schemeClr val="tx1"/>
                          </a:solidFill>
                          <a:latin typeface="Calibri"/>
                        </a:rPr>
                        <a:t>– inspection de 10 km de réseau par an</a:t>
                      </a:r>
                    </a:p>
                    <a:p>
                      <a:pPr algn="l" fontAlgn="ctr"/>
                      <a:endParaRPr lang="fr-FR" sz="1100" b="0" i="0" u="none" strike="noStrike" baseline="0" dirty="0">
                        <a:solidFill>
                          <a:srgbClr val="000000"/>
                        </a:solidFill>
                        <a:latin typeface="Calibri"/>
                      </a:endParaRPr>
                    </a:p>
                    <a:p>
                      <a:pPr algn="l" fontAlgn="ctr"/>
                      <a:endParaRPr lang="fr-FR" sz="1100" b="0" i="0" u="none" strike="noStrike" baseline="0" dirty="0">
                        <a:solidFill>
                          <a:srgbClr val="000000"/>
                        </a:solidFill>
                        <a:latin typeface="Calibri"/>
                      </a:endParaRPr>
                    </a:p>
                    <a:p>
                      <a:pPr algn="l" fontAlgn="ctr"/>
                      <a:r>
                        <a:rPr lang="fr-FR" sz="1100" b="0" i="0" u="none" strike="noStrike" baseline="0" dirty="0">
                          <a:solidFill>
                            <a:srgbClr val="000000"/>
                          </a:solidFill>
                          <a:latin typeface="Calibri"/>
                        </a:rPr>
                        <a:t>Mise en place d’un PGSSE, d’une modélisation et d’une analyse patrimoniale des canalisations (réactualisée tous les 2 ans)</a:t>
                      </a:r>
                    </a:p>
                    <a:p>
                      <a:pPr algn="l" fontAlgn="ctr"/>
                      <a:endParaRPr lang="fr-FR" sz="1100" b="0" i="0" u="none" strike="noStrike" baseline="0" dirty="0">
                        <a:solidFill>
                          <a:srgbClr val="000000"/>
                        </a:solidFill>
                        <a:latin typeface="Calibri"/>
                      </a:endParaRPr>
                    </a:p>
                    <a:p>
                      <a:pPr algn="l" fontAlgn="ct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rgbClr val="000000"/>
                          </a:solidFill>
                          <a:latin typeface="Calibri"/>
                        </a:rPr>
                        <a:t>Localisation des branchements dans le SIG </a:t>
                      </a:r>
                      <a:r>
                        <a:rPr lang="fr-FR" sz="1100" b="0" i="0" u="none" strike="noStrike" baseline="0" dirty="0">
                          <a:solidFill>
                            <a:srgbClr val="000000"/>
                          </a:solidFill>
                          <a:latin typeface="Calibri"/>
                        </a:rPr>
                        <a:t>pour améliorer la connaissance patrimoniale à </a:t>
                      </a:r>
                      <a:r>
                        <a:rPr lang="fr-FR" sz="1100" b="1" i="0" u="none" strike="noStrike" baseline="0" dirty="0">
                          <a:solidFill>
                            <a:srgbClr val="000000"/>
                          </a:solidFill>
                          <a:latin typeface="Calibri"/>
                        </a:rPr>
                        <a:t>120/120</a:t>
                      </a:r>
                    </a:p>
                    <a:p>
                      <a:pPr algn="l" fontAlgn="ctr"/>
                      <a:endParaRPr lang="fr-FR" sz="1100" b="0" i="0" u="none" strike="noStrike" baseline="0" dirty="0">
                        <a:solidFill>
                          <a:srgbClr val="000000"/>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p>
                      <a:pPr algn="l" fontAlgn="ctr"/>
                      <a:endParaRPr lang="fr-FR" sz="1200" b="1" i="0" u="none" strike="noStrike" dirty="0">
                        <a:solidFill>
                          <a:srgbClr val="000000"/>
                        </a:solidFill>
                        <a:effectLst/>
                        <a:latin typeface="Calibri" panose="020F0502020204030204" pitchFamily="34" charset="0"/>
                      </a:endParaRP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E2C75AA4-D35E-4932-86CB-39EE40BF1C60}"/>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3296705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404664"/>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ENTRETIEN, MAINTENANCE ET RENOUVELLEMENT</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15</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4230496025"/>
              </p:ext>
            </p:extLst>
          </p:nvPr>
        </p:nvGraphicFramePr>
        <p:xfrm>
          <a:off x="241581" y="1340768"/>
          <a:ext cx="8660837" cy="3129322"/>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638739">
                  <a:extLst>
                    <a:ext uri="{9D8B030D-6E8A-4147-A177-3AD203B41FA5}">
                      <a16:colId xmlns:a16="http://schemas.microsoft.com/office/drawing/2014/main" xmlns="" val="1886216883"/>
                    </a:ext>
                  </a:extLst>
                </a:gridCol>
                <a:gridCol w="2530218">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1" i="0" u="none" strike="noStrike" dirty="0">
                          <a:solidFill>
                            <a:schemeClr val="tx1"/>
                          </a:solidFill>
                          <a:latin typeface="Calibri"/>
                        </a:rPr>
                        <a:t>21 k€/an </a:t>
                      </a:r>
                      <a:r>
                        <a:rPr lang="fr-FR" sz="1100" b="0" i="0" u="none" strike="noStrike" dirty="0">
                          <a:solidFill>
                            <a:schemeClr val="tx1"/>
                          </a:solidFill>
                          <a:latin typeface="Calibri"/>
                        </a:rPr>
                        <a:t>de renouvellement programmé </a:t>
                      </a:r>
                    </a:p>
                    <a:p>
                      <a:pPr algn="l" fontAlgn="ctr"/>
                      <a:r>
                        <a:rPr lang="fr-FR" sz="1100" b="0" i="0" u="none" strike="noStrike" dirty="0">
                          <a:solidFill>
                            <a:schemeClr val="tx1"/>
                          </a:solidFill>
                          <a:latin typeface="Calibri"/>
                        </a:rPr>
                        <a:t>+ 5 k€/an</a:t>
                      </a:r>
                      <a:r>
                        <a:rPr lang="fr-FR" sz="1100" b="0" i="0" u="none" strike="noStrike" baseline="0" dirty="0">
                          <a:solidFill>
                            <a:schemeClr val="tx1"/>
                          </a:solidFill>
                          <a:latin typeface="Calibri"/>
                        </a:rPr>
                        <a:t> de non programmé sur les usines</a:t>
                      </a:r>
                    </a:p>
                    <a:p>
                      <a:pPr algn="l" fontAlgn="ctr"/>
                      <a:endParaRPr lang="fr-FR" sz="1100" b="0" i="0" u="none" strike="noStrike" baseline="0" dirty="0">
                        <a:solidFill>
                          <a:schemeClr val="tx1"/>
                        </a:solidFill>
                        <a:latin typeface="Calibri"/>
                      </a:endParaRPr>
                    </a:p>
                    <a:p>
                      <a:pPr algn="l" fontAlgn="ctr"/>
                      <a:r>
                        <a:rPr lang="fr-FR" sz="1100" b="0" i="0" u="none" strike="noStrike" dirty="0">
                          <a:solidFill>
                            <a:schemeClr val="tx1"/>
                          </a:solidFill>
                          <a:latin typeface="Calibri"/>
                        </a:rPr>
                        <a:t>500 ml/an de renouvellement des canalisations</a:t>
                      </a:r>
                    </a:p>
                    <a:p>
                      <a:pPr algn="l" fontAlgn="ctr"/>
                      <a:endParaRPr lang="fr-FR" sz="1100" b="0" i="0" u="none" strike="noStrike" baseline="0" dirty="0">
                        <a:solidFill>
                          <a:schemeClr val="tx1"/>
                        </a:solidFill>
                        <a:latin typeface="Calibri"/>
                      </a:endParaRPr>
                    </a:p>
                    <a:p>
                      <a:pPr algn="l" fontAlgn="ctr"/>
                      <a:r>
                        <a:rPr lang="fr-FR" sz="1100" b="0" i="0" u="none" strike="noStrike" dirty="0">
                          <a:solidFill>
                            <a:schemeClr val="tx1"/>
                          </a:solidFill>
                          <a:latin typeface="Calibri"/>
                        </a:rPr>
                        <a:t>Renouvellement des compteurs &gt; 15 ans prévu</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1k€/an de renouvellement branchement</a:t>
                      </a:r>
                    </a:p>
                    <a:p>
                      <a:pPr algn="l" fontAlgn="ctr"/>
                      <a:r>
                        <a:rPr lang="fr-FR" sz="1100" b="0" i="0" u="none" strike="noStrike" baseline="0" dirty="0">
                          <a:solidFill>
                            <a:schemeClr val="tx1"/>
                          </a:solidFill>
                          <a:latin typeface="Calibri"/>
                        </a:rPr>
                        <a:t>3,5 k€/an de renouvellement des vannes/vidanges</a:t>
                      </a: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15 k€/an de renouvellement programmé </a:t>
                      </a:r>
                    </a:p>
                    <a:p>
                      <a:pPr algn="l" fontAlgn="ctr"/>
                      <a:r>
                        <a:rPr lang="fr-FR" sz="1100" b="0" i="0" u="none" strike="noStrike" dirty="0">
                          <a:solidFill>
                            <a:schemeClr val="tx1"/>
                          </a:solidFill>
                          <a:latin typeface="Calibri"/>
                        </a:rPr>
                        <a:t>+ 3 k€/an</a:t>
                      </a:r>
                      <a:r>
                        <a:rPr lang="fr-FR" sz="1100" b="0" i="0" u="none" strike="noStrike" baseline="0" dirty="0">
                          <a:solidFill>
                            <a:schemeClr val="tx1"/>
                          </a:solidFill>
                          <a:latin typeface="Calibri"/>
                        </a:rPr>
                        <a:t> de non programmé sur les usines </a:t>
                      </a:r>
                    </a:p>
                    <a:p>
                      <a:pPr algn="l" fontAlgn="ctr"/>
                      <a:endParaRPr lang="fr-FR" sz="1100" b="0" i="0" u="none" strike="noStrike" baseline="0" dirty="0">
                        <a:solidFill>
                          <a:schemeClr val="tx1"/>
                        </a:solidFill>
                        <a:latin typeface="Calibri"/>
                      </a:endParaRPr>
                    </a:p>
                    <a:p>
                      <a:pPr algn="l" fontAlgn="ctr"/>
                      <a:r>
                        <a:rPr lang="fr-FR" sz="1100" b="0" i="0" u="none" strike="noStrike" dirty="0">
                          <a:solidFill>
                            <a:schemeClr val="tx1"/>
                          </a:solidFill>
                          <a:latin typeface="Calibri"/>
                        </a:rPr>
                        <a:t>500 ml/an de renouvellement des canalisations</a:t>
                      </a:r>
                    </a:p>
                    <a:p>
                      <a:pPr algn="l" fontAlgn="ctr"/>
                      <a:endParaRPr lang="fr-FR" sz="1100" b="0" i="0" u="none" strike="noStrike" baseline="0" dirty="0">
                        <a:solidFill>
                          <a:schemeClr val="tx1"/>
                        </a:solidFill>
                        <a:latin typeface="Calibri"/>
                      </a:endParaRPr>
                    </a:p>
                    <a:p>
                      <a:pPr algn="l" fontAlgn="ctr"/>
                      <a:r>
                        <a:rPr lang="fr-FR" sz="1100" b="0" i="0" u="none" strike="noStrike" dirty="0">
                          <a:solidFill>
                            <a:schemeClr val="tx1"/>
                          </a:solidFill>
                          <a:latin typeface="Calibri"/>
                        </a:rPr>
                        <a:t>Renouvellement des compteurs &gt; 15 ans prévu </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4k€/an de renouvellement branchement</a:t>
                      </a:r>
                    </a:p>
                    <a:p>
                      <a:pPr algn="l" fontAlgn="ctr"/>
                      <a:r>
                        <a:rPr lang="fr-FR" sz="1100" b="0" i="0" u="none" strike="noStrike" baseline="0" dirty="0">
                          <a:solidFill>
                            <a:schemeClr val="accent3"/>
                          </a:solidFill>
                          <a:latin typeface="Calibri"/>
                        </a:rPr>
                        <a:t>0 k€/an de renouvellement des vannes/vidanges</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rgbClr val="000000"/>
                          </a:solidFill>
                          <a:latin typeface="Calibri"/>
                        </a:rPr>
                        <a:t>8 k€/an de renouvellement programmé </a:t>
                      </a: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rgbClr val="000000"/>
                          </a:solidFill>
                          <a:latin typeface="Calibri"/>
                        </a:rPr>
                        <a:t>+ 3 k€/an</a:t>
                      </a:r>
                      <a:r>
                        <a:rPr lang="fr-FR" sz="1100" b="0" i="0" u="none" strike="noStrike" baseline="0" dirty="0">
                          <a:solidFill>
                            <a:srgbClr val="000000"/>
                          </a:solidFill>
                          <a:latin typeface="Calibri"/>
                        </a:rPr>
                        <a:t> de non programmé sur les usines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 </a:t>
                      </a:r>
                      <a:r>
                        <a:rPr lang="fr-FR" sz="1100" b="0" i="0" u="none" strike="noStrike" dirty="0">
                          <a:solidFill>
                            <a:schemeClr val="tx1"/>
                          </a:solidFill>
                          <a:latin typeface="Calibri"/>
                        </a:rPr>
                        <a:t>500 ml/an de renouvellement des canalisations </a:t>
                      </a:r>
                      <a:r>
                        <a:rPr lang="fr-FR" sz="1100" b="1" i="0" u="none" strike="noStrike" baseline="0" dirty="0">
                          <a:solidFill>
                            <a:srgbClr val="000000"/>
                          </a:solidFill>
                          <a:latin typeface="Calibri"/>
                        </a:rPr>
                        <a:t>avec programme proposé</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rgbClr val="000000"/>
                          </a:solidFill>
                          <a:latin typeface="Calibri"/>
                        </a:rPr>
                        <a:t>Renouvellement des </a:t>
                      </a:r>
                      <a:r>
                        <a:rPr lang="fr-FR" sz="1100" b="0" i="0" u="none" strike="noStrike" dirty="0">
                          <a:solidFill>
                            <a:schemeClr val="accent3"/>
                          </a:solidFill>
                          <a:latin typeface="Calibri"/>
                        </a:rPr>
                        <a:t>compteurs actifs &gt; 20 ans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accent5"/>
                        </a:solidFill>
                        <a:latin typeface="Calibri"/>
                      </a:endParaRPr>
                    </a:p>
                    <a:p>
                      <a:pPr algn="l" fontAlgn="ctr"/>
                      <a:r>
                        <a:rPr lang="fr-FR" sz="1100" b="0" i="0" u="none" strike="noStrike" dirty="0">
                          <a:solidFill>
                            <a:schemeClr val="tx1"/>
                          </a:solidFill>
                          <a:latin typeface="Calibri"/>
                        </a:rPr>
                        <a:t>2k€/an de renouvellement branchement</a:t>
                      </a:r>
                    </a:p>
                    <a:p>
                      <a:pPr algn="l" fontAlgn="ctr"/>
                      <a:r>
                        <a:rPr lang="fr-FR" sz="1100" b="0" i="0" u="none" strike="noStrike" baseline="0" dirty="0">
                          <a:solidFill>
                            <a:schemeClr val="tx1"/>
                          </a:solidFill>
                          <a:latin typeface="Calibri"/>
                        </a:rPr>
                        <a:t>6 k€/an de renouvellement des vannes/vidanges</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p>
                      <a:pPr algn="l" fontAlgn="ctr"/>
                      <a:endParaRPr lang="fr-FR" sz="1200" b="1" i="0" u="none" strike="noStrike" dirty="0">
                        <a:solidFill>
                          <a:srgbClr val="000000"/>
                        </a:solidFill>
                        <a:effectLst/>
                        <a:latin typeface="Calibri" panose="020F0502020204030204" pitchFamily="34" charset="0"/>
                      </a:endParaRP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E7DAB5DF-A220-4D96-A8A1-9180C4136263}"/>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136770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5070" y="535060"/>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RELATION AVEC LES USAGERS</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16</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2011963468"/>
              </p:ext>
            </p:extLst>
          </p:nvPr>
        </p:nvGraphicFramePr>
        <p:xfrm>
          <a:off x="241581" y="1501920"/>
          <a:ext cx="8660837" cy="378431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Accueil</a:t>
                      </a:r>
                      <a:r>
                        <a:rPr lang="fr-FR" sz="1100" b="0" i="0" u="none" strike="noStrike" baseline="0" dirty="0">
                          <a:solidFill>
                            <a:schemeClr val="tx1"/>
                          </a:solidFill>
                          <a:latin typeface="Calibri"/>
                        </a:rPr>
                        <a:t> en centre-ville </a:t>
                      </a:r>
                      <a:r>
                        <a:rPr lang="fr-FR" sz="1100" b="0" i="0" u="none" strike="noStrike" baseline="0" dirty="0">
                          <a:solidFill>
                            <a:schemeClr val="accent3"/>
                          </a:solidFill>
                          <a:latin typeface="Calibri"/>
                        </a:rPr>
                        <a:t>12h par semaine  </a:t>
                      </a:r>
                      <a:r>
                        <a:rPr lang="fr-FR" sz="1100" b="0" i="0" u="none" strike="noStrike" baseline="0" dirty="0">
                          <a:solidFill>
                            <a:srgbClr val="000000"/>
                          </a:solidFill>
                          <a:latin typeface="Calibri"/>
                        </a:rPr>
                        <a:t>(20h lors facturation) + sur RDV en semaine </a:t>
                      </a:r>
                    </a:p>
                    <a:p>
                      <a:pPr algn="l" fontAlgn="ct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Accueil téléphonique ouvert </a:t>
                      </a:r>
                      <a:r>
                        <a:rPr lang="fr-FR" sz="1100" b="0" i="0" u="none" strike="noStrike" dirty="0">
                          <a:solidFill>
                            <a:schemeClr val="accent3"/>
                          </a:solidFill>
                          <a:latin typeface="Calibri"/>
                        </a:rPr>
                        <a:t>40h/semaine</a:t>
                      </a:r>
                    </a:p>
                    <a:p>
                      <a:pPr algn="l" fontAlgn="ctr"/>
                      <a:endParaRPr lang="fr-FR" sz="1100" b="0" i="0" u="none" strike="noStrike" baseline="0" dirty="0">
                        <a:solidFill>
                          <a:srgbClr val="000000"/>
                        </a:solidFill>
                        <a:latin typeface="Calibri"/>
                      </a:endParaRPr>
                    </a:p>
                    <a:p>
                      <a:pPr algn="l" fontAlgn="ctr"/>
                      <a:endParaRPr lang="fr-FR" sz="1100" b="0" i="0" u="none" strike="noStrike" baseline="0" dirty="0">
                        <a:solidFill>
                          <a:srgbClr val="000000"/>
                        </a:solidFill>
                        <a:latin typeface="Calibri"/>
                      </a:endParaRPr>
                    </a:p>
                    <a:p>
                      <a:pPr algn="l" fontAlgn="ctr"/>
                      <a:r>
                        <a:rPr lang="fr-FR" sz="1100" b="0" i="0" u="none" strike="noStrike" baseline="0" dirty="0">
                          <a:solidFill>
                            <a:schemeClr val="tx1"/>
                          </a:solidFill>
                          <a:latin typeface="Calibri"/>
                        </a:rPr>
                        <a:t>Agence en ligne, engagements clientèle</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Adhésion au FSL + 4100 € de chèque eau par an</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Réalisation d’actions d’information (enquêtes de satisfaction, journées portes ouvertes, lien avec le suite de la Ville,…)</a:t>
                      </a:r>
                      <a:endParaRPr lang="fr-FR" sz="1100" b="0" i="0" u="none" strike="noStrike" dirty="0">
                        <a:solidFill>
                          <a:schemeClr val="tx1"/>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Accueil</a:t>
                      </a:r>
                      <a:r>
                        <a:rPr lang="fr-FR" sz="1100" b="0" i="0" u="none" strike="noStrike" baseline="0" dirty="0">
                          <a:solidFill>
                            <a:schemeClr val="tx1"/>
                          </a:solidFill>
                          <a:latin typeface="Calibri"/>
                        </a:rPr>
                        <a:t> en centre-ville </a:t>
                      </a:r>
                      <a:r>
                        <a:rPr lang="fr-FR" sz="1100" b="0" i="0" u="none" strike="noStrike" baseline="0" dirty="0">
                          <a:solidFill>
                            <a:schemeClr val="accent3"/>
                          </a:solidFill>
                          <a:latin typeface="Calibri"/>
                        </a:rPr>
                        <a:t>10h/semaine </a:t>
                      </a:r>
                      <a:r>
                        <a:rPr lang="fr-FR" sz="1100" b="0" i="0" u="none" strike="noStrike" baseline="0" dirty="0">
                          <a:solidFill>
                            <a:schemeClr val="tx1"/>
                          </a:solidFill>
                          <a:latin typeface="Calibri"/>
                        </a:rPr>
                        <a:t>– horaires proposés ajustables</a:t>
                      </a: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Accueil téléphonique ouvert 50h/semaine </a:t>
                      </a:r>
                      <a:r>
                        <a:rPr lang="fr-FR" sz="1100" b="1" i="0" u="none" strike="noStrike" dirty="0">
                          <a:solidFill>
                            <a:schemeClr val="tx1"/>
                          </a:solidFill>
                          <a:latin typeface="Calibri"/>
                        </a:rPr>
                        <a:t>avec fléchage vers conseiller personnel</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Agence en ligne, engagements clientèle</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Adhésion au FSL + dispositif </a:t>
                      </a:r>
                      <a:r>
                        <a:rPr lang="fr-FR" sz="1100" b="0" i="0" u="none" strike="noStrike" baseline="0" dirty="0" err="1">
                          <a:solidFill>
                            <a:schemeClr val="tx1"/>
                          </a:solidFill>
                          <a:latin typeface="Calibri"/>
                        </a:rPr>
                        <a:t>Pass’Eau</a:t>
                      </a:r>
                      <a:r>
                        <a:rPr lang="fr-FR" sz="1100" b="0" i="0" u="none" strike="noStrike" baseline="0" dirty="0">
                          <a:solidFill>
                            <a:schemeClr val="tx1"/>
                          </a:solidFill>
                          <a:latin typeface="Calibri"/>
                        </a:rPr>
                        <a:t> de </a:t>
                      </a:r>
                    </a:p>
                    <a:p>
                      <a:pPr algn="l" fontAlgn="ctr"/>
                      <a:r>
                        <a:rPr lang="fr-FR" sz="1100" b="0" i="0" u="none" strike="noStrike" baseline="0" dirty="0">
                          <a:solidFill>
                            <a:schemeClr val="tx1"/>
                          </a:solidFill>
                          <a:latin typeface="Calibri"/>
                        </a:rPr>
                        <a:t>5 000 €/an </a:t>
                      </a:r>
                      <a:r>
                        <a:rPr lang="fr-FR" sz="1100" b="0" i="0" u="none" strike="noStrike" dirty="0">
                          <a:solidFill>
                            <a:schemeClr val="tx1"/>
                          </a:solidFill>
                          <a:effectLst/>
                          <a:latin typeface="Calibri" panose="020F0502020204030204" pitchFamily="34" charset="0"/>
                        </a:rPr>
                        <a:t>pour aider les abonnés en difficulté économique </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Réalisation d’actions d’information (plaquettes, lettre d’information, interventions pédagogiques, animation estivale…)</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1" i="0" u="none" strike="noStrike" dirty="0">
                          <a:solidFill>
                            <a:schemeClr val="tx1"/>
                          </a:solidFill>
                          <a:latin typeface="Calibri"/>
                        </a:rPr>
                        <a:t>Accueil</a:t>
                      </a:r>
                      <a:r>
                        <a:rPr lang="fr-FR" sz="1100" b="1" i="0" u="none" strike="noStrike" baseline="0" dirty="0">
                          <a:solidFill>
                            <a:schemeClr val="tx1"/>
                          </a:solidFill>
                          <a:latin typeface="Calibri"/>
                        </a:rPr>
                        <a:t> en centre-ville </a:t>
                      </a:r>
                      <a:r>
                        <a:rPr lang="fr-FR" sz="1100" b="1" i="0" u="none" strike="noStrike" baseline="0" dirty="0">
                          <a:solidFill>
                            <a:srgbClr val="000000"/>
                          </a:solidFill>
                          <a:latin typeface="Calibri"/>
                        </a:rPr>
                        <a:t>21h/semaine : </a:t>
                      </a:r>
                      <a:r>
                        <a:rPr lang="fr-FR" sz="1100" b="0" i="0" u="none" strike="noStrike" baseline="0" dirty="0">
                          <a:solidFill>
                            <a:srgbClr val="000000"/>
                          </a:solidFill>
                          <a:latin typeface="Calibri"/>
                        </a:rPr>
                        <a:t>3 journées + le samedi matin</a:t>
                      </a:r>
                    </a:p>
                    <a:p>
                      <a:pPr algn="l" fontAlgn="ctr"/>
                      <a:endParaRPr lang="fr-FR" sz="1100" b="0" i="0" u="none" strike="noStrike" baseline="0" dirty="0">
                        <a:solidFill>
                          <a:schemeClr val="tx1"/>
                        </a:solidFill>
                        <a:latin typeface="Calibri"/>
                      </a:endParaRPr>
                    </a:p>
                    <a:p>
                      <a:pPr algn="l" fontAlgn="ctr"/>
                      <a:r>
                        <a:rPr lang="fr-FR" sz="1100" b="0" i="0" u="none" strike="noStrike" dirty="0">
                          <a:solidFill>
                            <a:schemeClr val="tx1"/>
                          </a:solidFill>
                          <a:latin typeface="Calibri"/>
                        </a:rPr>
                        <a:t>Accueil téléphonique ouvert 50h/semaine </a:t>
                      </a: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Agence en ligne, engagements clientèle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Adhésion au FSL + compte solidarité de 4000 €/an</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1" i="0" u="none" strike="noStrike" baseline="0" dirty="0">
                          <a:solidFill>
                            <a:schemeClr val="tx1"/>
                          </a:solidFill>
                          <a:latin typeface="Calibri"/>
                        </a:rPr>
                        <a:t>Mise en place d’ateliers de l’eau (10 sessions/an), et de panneaux d’information </a:t>
                      </a:r>
                      <a:r>
                        <a:rPr lang="fr-FR" sz="1100" b="0" i="0" u="none" strike="noStrike" baseline="0" dirty="0">
                          <a:solidFill>
                            <a:schemeClr val="tx1"/>
                          </a:solidFill>
                          <a:latin typeface="Calibri"/>
                        </a:rPr>
                        <a:t>+ réalisation d’actions d’information (plaquettes, lettre d’information, interventions pédagogiques…)</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0FF800B3-2D40-4EA7-A77F-CDCBD4632F7E}"/>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3444448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0"/>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ENJEUX ENVIRONNEMENTAUX ET SOCIAUX</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17</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3251413939"/>
              </p:ext>
            </p:extLst>
          </p:nvPr>
        </p:nvGraphicFramePr>
        <p:xfrm>
          <a:off x="241581" y="453098"/>
          <a:ext cx="8660837" cy="277847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66h/an d’insertion économique</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accent3"/>
                          </a:solidFill>
                          <a:latin typeface="Calibri"/>
                        </a:rPr>
                        <a:t>Etude de faisabilité d’une certification ISO 14001 et 50001 (sans certification)</a:t>
                      </a:r>
                    </a:p>
                    <a:p>
                      <a:pPr algn="l" fontAlgn="ctr"/>
                      <a:endParaRPr lang="fr-FR" sz="1100" b="0" i="0" u="none" strike="noStrike" dirty="0">
                        <a:solidFill>
                          <a:srgbClr val="000000"/>
                        </a:solidFill>
                        <a:latin typeface="Calibri"/>
                      </a:endParaRPr>
                    </a:p>
                    <a:p>
                      <a:pPr algn="l" fontAlgn="ctr"/>
                      <a:r>
                        <a:rPr lang="fr-FR" sz="1100" b="0" i="0" u="none" strike="noStrike" dirty="0">
                          <a:solidFill>
                            <a:srgbClr val="000000"/>
                          </a:solidFill>
                          <a:latin typeface="Calibri"/>
                        </a:rPr>
                        <a:t>Réalisation d’un bilan Carbone</a:t>
                      </a:r>
                    </a:p>
                    <a:p>
                      <a:pPr algn="l" fontAlgn="ctr"/>
                      <a:endParaRPr lang="fr-FR" sz="1100" b="0" i="0" u="none" strike="noStrike" dirty="0">
                        <a:solidFill>
                          <a:schemeClr val="tx1"/>
                        </a:solidFill>
                        <a:latin typeface="Calibri"/>
                      </a:endParaRPr>
                    </a:p>
                    <a:p>
                      <a:pPr algn="l" fontAlgn="ctr"/>
                      <a:r>
                        <a:rPr lang="fr-FR" sz="1100" b="1" i="0" u="none" strike="noStrike" dirty="0">
                          <a:solidFill>
                            <a:srgbClr val="000000"/>
                          </a:solidFill>
                          <a:latin typeface="Calibri"/>
                        </a:rPr>
                        <a:t>Proposition en variante de panneaux photovoltaïques 36kWc</a:t>
                      </a:r>
                      <a:endParaRPr lang="fr-FR" sz="1100" b="1" i="0" u="none" strike="noStrike" dirty="0">
                        <a:solidFill>
                          <a:schemeClr val="tx1"/>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45h/an d’insertion économique </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 Certification QSE </a:t>
                      </a:r>
                      <a:r>
                        <a:rPr lang="fr-FR" sz="1100" b="1" i="0" u="none" strike="noStrike" dirty="0">
                          <a:solidFill>
                            <a:schemeClr val="tx1"/>
                          </a:solidFill>
                          <a:latin typeface="Calibri"/>
                        </a:rPr>
                        <a:t>+ sécurité</a:t>
                      </a:r>
                    </a:p>
                    <a:p>
                      <a:pPr algn="l" fontAlgn="ctr"/>
                      <a:endParaRPr lang="fr-FR" sz="1100" b="0" i="0" u="none" strike="noStrike" dirty="0">
                        <a:solidFill>
                          <a:schemeClr val="tx1"/>
                        </a:solidFill>
                        <a:latin typeface="Calibri"/>
                      </a:endParaRPr>
                    </a:p>
                    <a:p>
                      <a:pPr algn="l" fontAlgn="ctr"/>
                      <a:endParaRPr lang="fr-FR" sz="1100" b="0" i="0" u="none" strike="noStrike" dirty="0">
                        <a:solidFill>
                          <a:schemeClr val="tx1"/>
                        </a:solidFill>
                        <a:latin typeface="Calibri"/>
                      </a:endParaRPr>
                    </a:p>
                    <a:p>
                      <a:pPr algn="l" fontAlgn="ctr"/>
                      <a:r>
                        <a:rPr lang="fr-FR" sz="1100" b="0" i="0" u="none" strike="noStrike" dirty="0">
                          <a:solidFill>
                            <a:srgbClr val="000000"/>
                          </a:solidFill>
                          <a:latin typeface="Calibri"/>
                        </a:rPr>
                        <a:t>Réalisation d’une étude sur le lavage des filtres (optimisation heures de lavage)</a:t>
                      </a:r>
                    </a:p>
                    <a:p>
                      <a:pPr algn="l" fontAlgn="ctr"/>
                      <a:r>
                        <a:rPr lang="fr-FR" sz="1100" b="0" i="0" u="none" strike="noStrike" dirty="0">
                          <a:solidFill>
                            <a:srgbClr val="000000"/>
                          </a:solidFill>
                          <a:latin typeface="Calibri"/>
                        </a:rPr>
                        <a:t>Possibilité d’étudier la production d’énergie in situ (cout de 3000 €/site)</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1" i="0" u="none" strike="noStrike" dirty="0">
                          <a:solidFill>
                            <a:schemeClr val="tx1"/>
                          </a:solidFill>
                          <a:latin typeface="Calibri"/>
                        </a:rPr>
                        <a:t>200h/an </a:t>
                      </a:r>
                      <a:r>
                        <a:rPr lang="fr-FR" sz="1100" b="0" i="0" u="none" strike="noStrike" dirty="0">
                          <a:solidFill>
                            <a:schemeClr val="tx1"/>
                          </a:solidFill>
                          <a:latin typeface="Calibri"/>
                        </a:rPr>
                        <a:t>d’insertion économique,</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Certification QSE</a:t>
                      </a:r>
                    </a:p>
                    <a:p>
                      <a:pPr algn="l" fontAlgn="ctr"/>
                      <a:endParaRPr lang="fr-FR" sz="1100" b="0" i="0" u="none" strike="noStrike" dirty="0">
                        <a:solidFill>
                          <a:schemeClr val="tx1"/>
                        </a:solidFill>
                        <a:latin typeface="Calibri"/>
                      </a:endParaRPr>
                    </a:p>
                    <a:p>
                      <a:pPr algn="l" fontAlgn="ctr"/>
                      <a:r>
                        <a:rPr lang="fr-FR" sz="1100" b="1" i="0" u="none" strike="noStrike" kern="1200" dirty="0">
                          <a:solidFill>
                            <a:srgbClr val="000000"/>
                          </a:solidFill>
                          <a:effectLst/>
                          <a:latin typeface="Calibri" panose="020F0502020204030204" pitchFamily="34" charset="0"/>
                          <a:ea typeface="+mn-ea"/>
                          <a:cs typeface="+mn-cs"/>
                        </a:rPr>
                        <a:t>Actions pour la réduction des consommations énergétiques </a:t>
                      </a:r>
                      <a:r>
                        <a:rPr lang="fr-FR" sz="1100" b="0" i="0" u="none" strike="noStrike" kern="1200" dirty="0">
                          <a:solidFill>
                            <a:srgbClr val="000000"/>
                          </a:solidFill>
                          <a:effectLst/>
                          <a:latin typeface="Calibri" panose="020F0502020204030204" pitchFamily="34" charset="0"/>
                          <a:ea typeface="+mn-ea"/>
                          <a:cs typeface="+mn-cs"/>
                        </a:rPr>
                        <a:t>(rendement réseau, optimisation fonctionnement pompage, renouvellement par des équipements moins énergivores) </a:t>
                      </a:r>
                      <a:r>
                        <a:rPr lang="fr-FR" sz="1100" b="0" i="0" u="none" strike="noStrike" kern="1200" dirty="0">
                          <a:solidFill>
                            <a:schemeClr val="accent6"/>
                          </a:solidFill>
                          <a:effectLst/>
                          <a:latin typeface="Calibri" panose="020F0502020204030204" pitchFamily="34" charset="0"/>
                          <a:ea typeface="+mn-ea"/>
                          <a:cs typeface="+mn-cs"/>
                        </a:rPr>
                        <a:t>: </a:t>
                      </a:r>
                      <a:r>
                        <a:rPr lang="fr-FR" sz="1100" b="1" i="0" u="none" strike="noStrike" kern="1200" dirty="0">
                          <a:solidFill>
                            <a:schemeClr val="tx1"/>
                          </a:solidFill>
                          <a:effectLst/>
                          <a:latin typeface="Calibri" panose="020F0502020204030204" pitchFamily="34" charset="0"/>
                          <a:ea typeface="+mn-ea"/>
                          <a:cs typeface="+mn-cs"/>
                        </a:rPr>
                        <a:t>diminution de 30 000 kWh/an des consommations élec. et de 50 à 60 000 m3 du prélèvement d’eau</a:t>
                      </a:r>
                      <a:endParaRPr lang="fr-FR" sz="1100" b="1"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Rectangle 8">
            <a:extLst>
              <a:ext uri="{FF2B5EF4-FFF2-40B4-BE49-F238E27FC236}">
                <a16:creationId xmlns:a16="http://schemas.microsoft.com/office/drawing/2014/main" xmlns="" id="{CB191006-DB58-456E-859F-4635AE387D68}"/>
              </a:ext>
            </a:extLst>
          </p:cNvPr>
          <p:cNvSpPr txBox="1">
            <a:spLocks noChangeArrowheads="1"/>
          </p:cNvSpPr>
          <p:nvPr/>
        </p:nvSpPr>
        <p:spPr bwMode="auto">
          <a:xfrm>
            <a:off x="146043" y="3491469"/>
            <a:ext cx="8229600"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MODALITES DE COMMUNICATION AVEC LA COLLECTIVITE</a:t>
            </a:r>
            <a:endParaRPr lang="fr-FR" sz="1600" b="1" kern="0" dirty="0">
              <a:latin typeface="Arial" charset="0"/>
              <a:cs typeface="Arial" charset="0"/>
            </a:endParaRPr>
          </a:p>
        </p:txBody>
      </p:sp>
      <p:graphicFrame>
        <p:nvGraphicFramePr>
          <p:cNvPr id="7" name="Tableau 6">
            <a:extLst>
              <a:ext uri="{FF2B5EF4-FFF2-40B4-BE49-F238E27FC236}">
                <a16:creationId xmlns:a16="http://schemas.microsoft.com/office/drawing/2014/main" xmlns="" id="{43438F02-5CB8-48B1-94AE-9DA20E184DEB}"/>
              </a:ext>
            </a:extLst>
          </p:cNvPr>
          <p:cNvGraphicFramePr>
            <a:graphicFrameLocks noGrp="1"/>
          </p:cNvGraphicFramePr>
          <p:nvPr>
            <p:extLst>
              <p:ext uri="{D42A27DB-BD31-4B8C-83A1-F6EECF244321}">
                <p14:modId xmlns:p14="http://schemas.microsoft.com/office/powerpoint/2010/main" val="1630944284"/>
              </p:ext>
            </p:extLst>
          </p:nvPr>
        </p:nvGraphicFramePr>
        <p:xfrm>
          <a:off x="151723" y="4031659"/>
          <a:ext cx="8660837" cy="210791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Mise en place de réunion de suivi mensuelle avec tableau de bord et suivi des demandes</a:t>
                      </a:r>
                    </a:p>
                    <a:p>
                      <a:pPr algn="l" fontAlgn="ctr"/>
                      <a:r>
                        <a:rPr lang="fr-FR" sz="1100" b="0" i="0" u="none" strike="noStrike" baseline="0" dirty="0">
                          <a:solidFill>
                            <a:schemeClr val="tx1"/>
                          </a:solidFill>
                          <a:latin typeface="Calibri"/>
                        </a:rPr>
                        <a:t> </a:t>
                      </a:r>
                    </a:p>
                    <a:p>
                      <a:pPr algn="l" fontAlgn="ctr"/>
                      <a:r>
                        <a:rPr lang="fr-FR" sz="1100" b="0" i="0" u="none" strike="noStrike" baseline="0" dirty="0">
                          <a:solidFill>
                            <a:schemeClr val="tx1"/>
                          </a:solidFill>
                          <a:latin typeface="Calibri"/>
                        </a:rPr>
                        <a:t>Extranet avec accès au SIG, à la supervision et aux données d’exploitation</a:t>
                      </a:r>
                      <a:endParaRPr lang="fr-FR" sz="1100" b="0" i="0" u="none" strike="noStrike" dirty="0">
                        <a:solidFill>
                          <a:schemeClr val="tx1"/>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Mise en place de réunion de suivi tous les 2 mois</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Extranet avec accès au SIG, à la supervision et aux données d’exploitation, à la GMAO et aux données clientèles, et au suivi des demandes</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Mise en place de réunion de suivi tous les 2 mois avec tableau de bord</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Extranet avec accès au SIG, aux données d’exploitation, de supervision, à un module de suivi des demandes, à un module de suivi des crises</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8" name="ZoneTexte 7">
            <a:extLst>
              <a:ext uri="{FF2B5EF4-FFF2-40B4-BE49-F238E27FC236}">
                <a16:creationId xmlns:a16="http://schemas.microsoft.com/office/drawing/2014/main" xmlns="" id="{249E17FD-4DDD-4D50-AFE0-458A7E8D1109}"/>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1519482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ChangeArrowheads="1"/>
          </p:cNvSpPr>
          <p:nvPr/>
        </p:nvSpPr>
        <p:spPr bwMode="auto">
          <a:xfrm>
            <a:off x="457200" y="40201"/>
            <a:ext cx="8229600"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CLASSEMENT SUR LA VALEUR TECHNIQUE DE L’OFFRE </a:t>
            </a:r>
            <a:r>
              <a:rPr lang="fr-FR" sz="1600" b="1" kern="0" dirty="0"/>
              <a:t>APRES NEGOCIATION</a:t>
            </a:r>
            <a:endParaRPr lang="fr-FR" sz="1600" b="1" kern="0" dirty="0">
              <a:latin typeface="+mj-lt"/>
              <a:ea typeface="+mj-ea"/>
              <a:cs typeface="+mj-cs"/>
            </a:endParaRPr>
          </a:p>
        </p:txBody>
      </p:sp>
      <p:sp>
        <p:nvSpPr>
          <p:cNvPr id="20483" name="Text Box 41"/>
          <p:cNvSpPr txBox="1">
            <a:spLocks noChangeArrowheads="1"/>
          </p:cNvSpPr>
          <p:nvPr/>
        </p:nvSpPr>
        <p:spPr bwMode="auto">
          <a:xfrm>
            <a:off x="179512" y="692150"/>
            <a:ext cx="8580313" cy="2246769"/>
          </a:xfrm>
          <a:prstGeom prst="rect">
            <a:avLst/>
          </a:prstGeom>
          <a:solidFill>
            <a:schemeClr val="bg1"/>
          </a:solidFill>
          <a:ln w="9525">
            <a:solidFill>
              <a:schemeClr val="tx1"/>
            </a:solidFill>
            <a:miter lim="800000"/>
            <a:headEnd/>
            <a:tailEnd/>
          </a:ln>
        </p:spPr>
        <p:txBody>
          <a:bodyPr wrap="square">
            <a:spAutoFit/>
          </a:bodyPr>
          <a:lstStyle/>
          <a:p>
            <a:pPr marL="177800" indent="-177800"/>
            <a:r>
              <a:rPr lang="fr-FR" sz="1400" dirty="0"/>
              <a:t>Classement sur le critère « valeur technique de l’offre » :</a:t>
            </a:r>
          </a:p>
          <a:p>
            <a:pPr marL="177800" indent="-177800" algn="just"/>
            <a:endParaRPr lang="fr-FR" sz="1400" dirty="0"/>
          </a:p>
          <a:p>
            <a:pPr marL="342900" indent="-342900" algn="just">
              <a:buFont typeface="+mj-lt"/>
              <a:buAutoNum type="arabicPeriod"/>
            </a:pPr>
            <a:r>
              <a:rPr lang="fr-FR" sz="1400" dirty="0"/>
              <a:t>Veolia présente une offre satisfaisante sur l’ensemble des critères, avec une organisation et des moyens adaptées et des  propositions intéressantes en terme de  moyens locaux, de rendement et de relation avec les abonnés. </a:t>
            </a:r>
          </a:p>
          <a:p>
            <a:pPr marL="342900" indent="-342900" algn="just">
              <a:buFont typeface="+mj-lt"/>
              <a:buAutoNum type="arabicPeriod"/>
            </a:pPr>
            <a:r>
              <a:rPr lang="fr-FR" sz="1400" dirty="0"/>
              <a:t>SAUR présente également une offre satisfaisante sur l’ensemble des points avec une organisation et des moyens adaptées, mais des propositions en léger retrait en terme de rendement et d’accueil clientèle.</a:t>
            </a:r>
          </a:p>
          <a:p>
            <a:pPr marL="342900" indent="-342900" algn="just">
              <a:buFont typeface="+mj-lt"/>
              <a:buAutoNum type="arabicPeriod"/>
            </a:pPr>
            <a:r>
              <a:rPr lang="fr-FR" sz="1400" dirty="0" err="1"/>
              <a:t>Agur</a:t>
            </a:r>
            <a:r>
              <a:rPr lang="fr-FR" sz="1400" dirty="0"/>
              <a:t> présente une offre satisfaisante, mais avec des moyens mis en œuvre plus faibles, et des propositions en léger retrait par rapport aux autres offres. </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18</a:t>
            </a:fld>
            <a:endParaRPr lang="fr-FR"/>
          </a:p>
        </p:txBody>
      </p:sp>
      <p:graphicFrame>
        <p:nvGraphicFramePr>
          <p:cNvPr id="6" name="Tableau 5">
            <a:extLst>
              <a:ext uri="{FF2B5EF4-FFF2-40B4-BE49-F238E27FC236}">
                <a16:creationId xmlns:a16="http://schemas.microsoft.com/office/drawing/2014/main" xmlns="" id="{0DAB42CF-54E0-4803-9BE3-8508FF1E0B1F}"/>
              </a:ext>
            </a:extLst>
          </p:cNvPr>
          <p:cNvGraphicFramePr>
            <a:graphicFrameLocks noGrp="1"/>
          </p:cNvGraphicFramePr>
          <p:nvPr>
            <p:extLst>
              <p:ext uri="{D42A27DB-BD31-4B8C-83A1-F6EECF244321}">
                <p14:modId xmlns:p14="http://schemas.microsoft.com/office/powerpoint/2010/main" val="3727940692"/>
              </p:ext>
            </p:extLst>
          </p:nvPr>
        </p:nvGraphicFramePr>
        <p:xfrm>
          <a:off x="583467" y="3414713"/>
          <a:ext cx="7772401" cy="2259330"/>
        </p:xfrm>
        <a:graphic>
          <a:graphicData uri="http://schemas.openxmlformats.org/drawingml/2006/table">
            <a:tbl>
              <a:tblPr/>
              <a:tblGrid>
                <a:gridCol w="4336315">
                  <a:extLst>
                    <a:ext uri="{9D8B030D-6E8A-4147-A177-3AD203B41FA5}">
                      <a16:colId xmlns:a16="http://schemas.microsoft.com/office/drawing/2014/main" xmlns="" val="4115265796"/>
                    </a:ext>
                  </a:extLst>
                </a:gridCol>
                <a:gridCol w="104604">
                  <a:extLst>
                    <a:ext uri="{9D8B030D-6E8A-4147-A177-3AD203B41FA5}">
                      <a16:colId xmlns:a16="http://schemas.microsoft.com/office/drawing/2014/main" xmlns="" val="3078189330"/>
                    </a:ext>
                  </a:extLst>
                </a:gridCol>
                <a:gridCol w="1077739">
                  <a:extLst>
                    <a:ext uri="{9D8B030D-6E8A-4147-A177-3AD203B41FA5}">
                      <a16:colId xmlns:a16="http://schemas.microsoft.com/office/drawing/2014/main" xmlns="" val="2318090129"/>
                    </a:ext>
                  </a:extLst>
                </a:gridCol>
                <a:gridCol w="104604">
                  <a:extLst>
                    <a:ext uri="{9D8B030D-6E8A-4147-A177-3AD203B41FA5}">
                      <a16:colId xmlns:a16="http://schemas.microsoft.com/office/drawing/2014/main" xmlns="" val="4228844899"/>
                    </a:ext>
                  </a:extLst>
                </a:gridCol>
                <a:gridCol w="941437">
                  <a:extLst>
                    <a:ext uri="{9D8B030D-6E8A-4147-A177-3AD203B41FA5}">
                      <a16:colId xmlns:a16="http://schemas.microsoft.com/office/drawing/2014/main" xmlns="" val="3159092943"/>
                    </a:ext>
                  </a:extLst>
                </a:gridCol>
                <a:gridCol w="104604">
                  <a:extLst>
                    <a:ext uri="{9D8B030D-6E8A-4147-A177-3AD203B41FA5}">
                      <a16:colId xmlns:a16="http://schemas.microsoft.com/office/drawing/2014/main" xmlns="" val="3119159217"/>
                    </a:ext>
                  </a:extLst>
                </a:gridCol>
                <a:gridCol w="1103098">
                  <a:extLst>
                    <a:ext uri="{9D8B030D-6E8A-4147-A177-3AD203B41FA5}">
                      <a16:colId xmlns:a16="http://schemas.microsoft.com/office/drawing/2014/main" xmlns="" val="1676186520"/>
                    </a:ext>
                  </a:extLst>
                </a:gridCol>
              </a:tblGrid>
              <a:tr h="190500">
                <a:tc>
                  <a:txBody>
                    <a:bodyPr/>
                    <a:lstStyle/>
                    <a:p>
                      <a:pPr algn="ctr" fontAlgn="ctr"/>
                      <a:r>
                        <a:rPr lang="fr-FR" sz="1100" b="0" i="0" u="none" strike="noStrike">
                          <a:solidFill>
                            <a:srgbClr val="000000"/>
                          </a:solidFill>
                          <a:effectLst/>
                          <a:latin typeface="Calibri" panose="020F0502020204030204" pitchFamily="34" charset="0"/>
                        </a:rPr>
                        <a:t>Thèmes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AGUR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SAUR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Veolia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764198669"/>
                  </a:ext>
                </a:extLst>
              </a:tr>
              <a:tr h="95250">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FFFFFF"/>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51754644"/>
                  </a:ext>
                </a:extLst>
              </a:tr>
              <a:tr h="190500">
                <a:tc>
                  <a:txBody>
                    <a:bodyPr/>
                    <a:lstStyle/>
                    <a:p>
                      <a:pPr algn="l" fontAlgn="ctr"/>
                      <a:r>
                        <a:rPr lang="fr-FR" sz="1200" b="0" i="0" u="none" strike="noStrike" dirty="0">
                          <a:solidFill>
                            <a:srgbClr val="000000"/>
                          </a:solidFill>
                          <a:latin typeface="Calibri"/>
                        </a:rPr>
                        <a:t>     1. Garantie de continuité de service</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82364321"/>
                  </a:ext>
                </a:extLst>
              </a:tr>
              <a:tr h="190500">
                <a:tc>
                  <a:txBody>
                    <a:bodyPr/>
                    <a:lstStyle/>
                    <a:p>
                      <a:pPr algn="l" fontAlgn="ctr"/>
                      <a:r>
                        <a:rPr lang="fr-FR" sz="1200" b="0" i="0" u="none" strike="noStrike" dirty="0">
                          <a:solidFill>
                            <a:srgbClr val="000000"/>
                          </a:solidFill>
                          <a:latin typeface="Calibri"/>
                        </a:rPr>
                        <a:t>     2. Moyens humains et techniques</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0016303"/>
                  </a:ext>
                </a:extLst>
              </a:tr>
              <a:tr h="190500">
                <a:tc>
                  <a:txBody>
                    <a:bodyPr/>
                    <a:lstStyle/>
                    <a:p>
                      <a:pPr algn="l" fontAlgn="ctr"/>
                      <a:r>
                        <a:rPr lang="fr-FR" sz="1200" b="0" i="0" u="none" strike="noStrike" dirty="0">
                          <a:solidFill>
                            <a:srgbClr val="000000"/>
                          </a:solidFill>
                          <a:latin typeface="Calibri"/>
                        </a:rPr>
                        <a:t>     3. Optimisation des performances du système</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36196774"/>
                  </a:ext>
                </a:extLst>
              </a:tr>
              <a:tr h="190500">
                <a:tc>
                  <a:txBody>
                    <a:bodyPr/>
                    <a:lstStyle/>
                    <a:p>
                      <a:pPr algn="l" fontAlgn="ctr"/>
                      <a:r>
                        <a:rPr lang="fr-FR" sz="1200" b="0" i="0" u="none" strike="noStrike" dirty="0">
                          <a:solidFill>
                            <a:srgbClr val="000000"/>
                          </a:solidFill>
                          <a:latin typeface="Calibri"/>
                        </a:rPr>
                        <a:t>     4. Entretien, maintenance et renouvellement</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2155930"/>
                  </a:ext>
                </a:extLst>
              </a:tr>
              <a:tr h="190500">
                <a:tc>
                  <a:txBody>
                    <a:bodyPr/>
                    <a:lstStyle/>
                    <a:p>
                      <a:pPr algn="l" fontAlgn="ctr"/>
                      <a:r>
                        <a:rPr lang="fr-FR" sz="1200" b="0" i="0" u="none" strike="noStrike" dirty="0">
                          <a:solidFill>
                            <a:srgbClr val="000000"/>
                          </a:solidFill>
                          <a:latin typeface="Calibri"/>
                        </a:rPr>
                        <a:t>     5. Relations avec les usagers</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65504507"/>
                  </a:ext>
                </a:extLst>
              </a:tr>
              <a:tr h="190500">
                <a:tc>
                  <a:txBody>
                    <a:bodyPr/>
                    <a:lstStyle/>
                    <a:p>
                      <a:pPr algn="l" fontAlgn="ctr"/>
                      <a:r>
                        <a:rPr lang="fr-FR" sz="1200" b="0" i="0" u="none" strike="noStrike" dirty="0">
                          <a:solidFill>
                            <a:srgbClr val="000000"/>
                          </a:solidFill>
                          <a:latin typeface="Calibri"/>
                        </a:rPr>
                        <a:t>     6. Développement durable</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0021536"/>
                  </a:ext>
                </a:extLst>
              </a:tr>
              <a:tr h="190500">
                <a:tc>
                  <a:txBody>
                    <a:bodyPr/>
                    <a:lstStyle/>
                    <a:p>
                      <a:pPr algn="l" fontAlgn="ctr"/>
                      <a:r>
                        <a:rPr lang="fr-FR" sz="1200" b="0" i="0" u="none" strike="noStrike" dirty="0">
                          <a:solidFill>
                            <a:srgbClr val="000000"/>
                          </a:solidFill>
                          <a:latin typeface="Calibri"/>
                        </a:rPr>
                        <a:t>     7. Communication avec la Collectivité</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489" marR="5489" marT="548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3024988"/>
                  </a:ext>
                </a:extLst>
              </a:tr>
              <a:tr h="85725">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dirty="0">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97568961"/>
                  </a:ext>
                </a:extLst>
              </a:tr>
              <a:tr h="381000">
                <a:tc>
                  <a:txBody>
                    <a:bodyPr/>
                    <a:lstStyle/>
                    <a:p>
                      <a:pPr algn="l" fontAlgn="ctr"/>
                      <a:r>
                        <a:rPr lang="fr-FR" sz="1100" b="1" i="0" u="none" strike="noStrike">
                          <a:solidFill>
                            <a:srgbClr val="000000"/>
                          </a:solidFill>
                          <a:effectLst/>
                          <a:latin typeface="Calibri" panose="020F0502020204030204" pitchFamily="34" charset="0"/>
                        </a:rPr>
                        <a:t>Appréciation globale sur la capacité à assurer une bonne exploitation et un bon niveau de qualité  et la valeur technique de l’offre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72002458"/>
                  </a:ext>
                </a:extLst>
              </a:tr>
            </a:tbl>
          </a:graphicData>
        </a:graphic>
      </p:graphicFrame>
      <p:sp>
        <p:nvSpPr>
          <p:cNvPr id="8" name="ZoneTexte 7">
            <a:extLst>
              <a:ext uri="{FF2B5EF4-FFF2-40B4-BE49-F238E27FC236}">
                <a16:creationId xmlns:a16="http://schemas.microsoft.com/office/drawing/2014/main" xmlns="" id="{4953CA2A-2609-4D2B-9752-698C6B5A03EC}"/>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CEB4B9AC-2D5F-4FA7-9558-8730D50BDF1E}"/>
              </a:ext>
            </a:extLst>
          </p:cNvPr>
          <p:cNvPicPr>
            <a:picLocks noChangeAspect="1"/>
          </p:cNvPicPr>
          <p:nvPr/>
        </p:nvPicPr>
        <p:blipFill>
          <a:blip r:embed="rId2"/>
          <a:stretch>
            <a:fillRect/>
          </a:stretch>
        </p:blipFill>
        <p:spPr>
          <a:xfrm>
            <a:off x="-1682" y="2140573"/>
            <a:ext cx="8878889" cy="4249964"/>
          </a:xfrm>
          <a:prstGeom prst="rect">
            <a:avLst/>
          </a:prstGeom>
        </p:spPr>
      </p:pic>
      <p:sp>
        <p:nvSpPr>
          <p:cNvPr id="22530" name="Titre 1"/>
          <p:cNvSpPr>
            <a:spLocks noGrp="1"/>
          </p:cNvSpPr>
          <p:nvPr>
            <p:ph type="ctrTitle"/>
          </p:nvPr>
        </p:nvSpPr>
        <p:spPr>
          <a:xfrm>
            <a:off x="-32454" y="12818"/>
            <a:ext cx="8280920" cy="504055"/>
          </a:xfrm>
        </p:spPr>
        <p:txBody>
          <a:bodyPr>
            <a:noAutofit/>
          </a:bodyPr>
          <a:lstStyle/>
          <a:p>
            <a:pPr algn="l"/>
            <a:r>
              <a:rPr lang="fr-FR" kern="0" dirty="0"/>
              <a:t>ANALYSE DES PROPOSITIONS APRES NEGOCIATION </a:t>
            </a:r>
            <a:br>
              <a:rPr lang="fr-FR" kern="0" dirty="0"/>
            </a:br>
            <a:r>
              <a:rPr lang="fr-FR" dirty="0"/>
              <a:t>ANALYSE DES RECETTES MOYENNES HORS TVA – CEP OFFRE BASE</a:t>
            </a:r>
          </a:p>
        </p:txBody>
      </p:sp>
      <p:sp>
        <p:nvSpPr>
          <p:cNvPr id="22" name="ZoneTexte 21"/>
          <p:cNvSpPr txBox="1"/>
          <p:nvPr/>
        </p:nvSpPr>
        <p:spPr bwMode="auto">
          <a:xfrm>
            <a:off x="827584" y="2140573"/>
            <a:ext cx="696024" cy="276999"/>
          </a:xfrm>
          <a:prstGeom prst="rect">
            <a:avLst/>
          </a:prstGeom>
          <a:noFill/>
          <a:ln w="28575">
            <a:solidFill>
              <a:schemeClr val="tx1"/>
            </a:solidFill>
            <a:miter lim="800000"/>
            <a:headEnd/>
            <a:tailEnd/>
          </a:ln>
          <a:effectLst/>
        </p:spPr>
        <p:txBody>
          <a:bodyPr wrap="none" anchor="ctr">
            <a:spAutoFit/>
          </a:bodyPr>
          <a:lstStyle/>
          <a:p>
            <a:pPr marL="265113" indent="-265113" algn="ctr">
              <a:spcBef>
                <a:spcPct val="20000"/>
              </a:spcBef>
              <a:buFont typeface="Wingdings" pitchFamily="2" charset="2"/>
              <a:buNone/>
              <a:defRPr/>
            </a:pPr>
            <a:r>
              <a:rPr lang="fr-FR" sz="1200" b="1" kern="0" dirty="0">
                <a:latin typeface="+mn-lt"/>
                <a:cs typeface="+mn-cs"/>
              </a:rPr>
              <a:t>837 k€ </a:t>
            </a:r>
          </a:p>
        </p:txBody>
      </p:sp>
      <p:sp>
        <p:nvSpPr>
          <p:cNvPr id="24" name="ZoneTexte 23"/>
          <p:cNvSpPr txBox="1"/>
          <p:nvPr/>
        </p:nvSpPr>
        <p:spPr bwMode="auto">
          <a:xfrm>
            <a:off x="3491880" y="2632369"/>
            <a:ext cx="1512168" cy="276999"/>
          </a:xfrm>
          <a:prstGeom prst="rect">
            <a:avLst/>
          </a:prstGeom>
          <a:noFill/>
          <a:ln w="28575">
            <a:solidFill>
              <a:srgbClr val="92D050"/>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200" b="1" kern="0" dirty="0">
                <a:latin typeface="+mn-lt"/>
                <a:cs typeface="+mn-cs"/>
              </a:rPr>
              <a:t>630 =&gt; 466 k€</a:t>
            </a:r>
          </a:p>
        </p:txBody>
      </p:sp>
      <p:sp>
        <p:nvSpPr>
          <p:cNvPr id="33" name="ZoneTexte 32"/>
          <p:cNvSpPr txBox="1"/>
          <p:nvPr/>
        </p:nvSpPr>
        <p:spPr bwMode="auto">
          <a:xfrm>
            <a:off x="186308" y="746215"/>
            <a:ext cx="8771384" cy="720197"/>
          </a:xfrm>
          <a:prstGeom prst="rect">
            <a:avLst/>
          </a:prstGeom>
          <a:solidFill>
            <a:schemeClr val="bg1"/>
          </a:solidFill>
          <a:ln w="9525">
            <a:solidFill>
              <a:schemeClr val="tx1"/>
            </a:solidFill>
            <a:miter lim="800000"/>
            <a:headEnd/>
            <a:tailEnd/>
          </a:ln>
          <a:effectLst/>
        </p:spPr>
        <p:txBody>
          <a:bodyPr wrap="square" anchor="ctr">
            <a:spAutoFit/>
          </a:bodyPr>
          <a:lstStyle/>
          <a:p>
            <a:pPr marL="177800" indent="-177800">
              <a:spcBef>
                <a:spcPct val="20000"/>
              </a:spcBef>
              <a:buFont typeface="Arial" pitchFamily="34" charset="0"/>
              <a:buChar char="•"/>
              <a:defRPr/>
            </a:pPr>
            <a:r>
              <a:rPr lang="fr-FR" sz="1200" kern="0" dirty="0">
                <a:latin typeface="+mn-lt"/>
                <a:cs typeface="+mn-cs"/>
              </a:rPr>
              <a:t>Les trois candidats ont revu leur offre en forte baisse au cours des négociations.</a:t>
            </a:r>
          </a:p>
          <a:p>
            <a:pPr marL="177800" indent="-177800">
              <a:spcBef>
                <a:spcPct val="20000"/>
              </a:spcBef>
              <a:buFont typeface="Arial" pitchFamily="34" charset="0"/>
              <a:buChar char="•"/>
              <a:defRPr/>
            </a:pPr>
            <a:r>
              <a:rPr lang="fr-FR" sz="1200" kern="0" dirty="0">
                <a:latin typeface="+mn-lt"/>
                <a:cs typeface="+mn-cs"/>
              </a:rPr>
              <a:t>Les </a:t>
            </a:r>
            <a:r>
              <a:rPr lang="fr-FR" sz="1200" kern="0" dirty="0"/>
              <a:t>trois offres sont en très forte baisse par rapport au niveau de recettes constaté en 2018 (-44 à -47%)</a:t>
            </a:r>
            <a:r>
              <a:rPr lang="fr-FR" sz="1200" kern="0" dirty="0">
                <a:latin typeface="+mn-lt"/>
                <a:cs typeface="+mn-cs"/>
              </a:rPr>
              <a:t>. </a:t>
            </a:r>
          </a:p>
          <a:p>
            <a:pPr marL="177800" indent="-177800">
              <a:spcBef>
                <a:spcPct val="20000"/>
              </a:spcBef>
              <a:buFont typeface="Arial" pitchFamily="34" charset="0"/>
              <a:buChar char="•"/>
              <a:defRPr/>
            </a:pPr>
            <a:r>
              <a:rPr lang="fr-FR" sz="1200" kern="0" dirty="0">
                <a:latin typeface="+mn-lt"/>
                <a:cs typeface="+mn-cs"/>
              </a:rPr>
              <a:t>L’offre de Veolia présente le niveau de produits le plus bas </a:t>
            </a:r>
          </a:p>
        </p:txBody>
      </p:sp>
      <p:sp>
        <p:nvSpPr>
          <p:cNvPr id="47" name="ZoneTexte 46"/>
          <p:cNvSpPr txBox="1"/>
          <p:nvPr/>
        </p:nvSpPr>
        <p:spPr bwMode="auto">
          <a:xfrm>
            <a:off x="4419101" y="3584048"/>
            <a:ext cx="670376" cy="276999"/>
          </a:xfrm>
          <a:prstGeom prst="rect">
            <a:avLst/>
          </a:prstGeom>
          <a:solidFill>
            <a:schemeClr val="bg1"/>
          </a:solidFill>
          <a:ln w="9525">
            <a:solidFill>
              <a:srgbClr val="92D050"/>
            </a:solidFill>
            <a:miter lim="800000"/>
            <a:headEnd/>
            <a:tailEnd/>
          </a:ln>
          <a:effectLst/>
        </p:spPr>
        <p:txBody>
          <a:bodyPr wrap="none" anchor="ctr">
            <a:spAutoFit/>
          </a:bodyPr>
          <a:lstStyle/>
          <a:p>
            <a:pPr marL="265113" indent="-265113">
              <a:spcBef>
                <a:spcPct val="20000"/>
              </a:spcBef>
              <a:defRPr/>
            </a:pPr>
            <a:r>
              <a:rPr lang="fr-FR" sz="1200" b="1" i="1" kern="0" dirty="0"/>
              <a:t>-44,3</a:t>
            </a:r>
            <a:r>
              <a:rPr lang="fr-FR" sz="1200" b="1" i="1" kern="0" dirty="0">
                <a:latin typeface="+mn-lt"/>
                <a:cs typeface="+mn-cs"/>
              </a:rPr>
              <a:t>%</a:t>
            </a:r>
          </a:p>
        </p:txBody>
      </p:sp>
      <p:sp>
        <p:nvSpPr>
          <p:cNvPr id="29" name="ZoneTexte 28"/>
          <p:cNvSpPr txBox="1"/>
          <p:nvPr/>
        </p:nvSpPr>
        <p:spPr bwMode="auto">
          <a:xfrm>
            <a:off x="5379294" y="3082449"/>
            <a:ext cx="1424954" cy="276999"/>
          </a:xfrm>
          <a:prstGeom prst="rect">
            <a:avLst/>
          </a:prstGeom>
          <a:noFill/>
          <a:ln w="28575">
            <a:solidFill>
              <a:srgbClr val="FF0000"/>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200" b="1" kern="0" dirty="0">
                <a:latin typeface="+mn-lt"/>
                <a:cs typeface="+mn-cs"/>
              </a:rPr>
              <a:t>547 =&gt; 445 k€ </a:t>
            </a:r>
          </a:p>
        </p:txBody>
      </p:sp>
      <p:sp>
        <p:nvSpPr>
          <p:cNvPr id="30" name="ZoneTexte 29"/>
          <p:cNvSpPr txBox="1"/>
          <p:nvPr/>
        </p:nvSpPr>
        <p:spPr bwMode="auto">
          <a:xfrm>
            <a:off x="2483768" y="3584049"/>
            <a:ext cx="670376" cy="276999"/>
          </a:xfrm>
          <a:prstGeom prst="rect">
            <a:avLst/>
          </a:prstGeom>
          <a:solidFill>
            <a:schemeClr val="bg1"/>
          </a:solidFill>
          <a:ln w="9525">
            <a:solidFill>
              <a:srgbClr val="0000FF"/>
            </a:solidFill>
            <a:miter lim="800000"/>
            <a:headEnd/>
            <a:tailEnd/>
          </a:ln>
          <a:effectLst/>
        </p:spPr>
        <p:txBody>
          <a:bodyPr wrap="none" anchor="ctr">
            <a:spAutoFit/>
          </a:bodyPr>
          <a:lstStyle/>
          <a:p>
            <a:pPr marL="265113" indent="-265113">
              <a:spcBef>
                <a:spcPct val="20000"/>
              </a:spcBef>
              <a:defRPr/>
            </a:pPr>
            <a:r>
              <a:rPr lang="fr-FR" sz="1200" b="1" i="1" kern="0" dirty="0"/>
              <a:t>-46,1</a:t>
            </a:r>
            <a:r>
              <a:rPr lang="fr-FR" sz="1200" b="1" i="1" kern="0" dirty="0">
                <a:latin typeface="+mn-lt"/>
                <a:cs typeface="+mn-cs"/>
              </a:rPr>
              <a:t>%</a:t>
            </a:r>
          </a:p>
        </p:txBody>
      </p:sp>
      <p:sp>
        <p:nvSpPr>
          <p:cNvPr id="11" name="ZoneTexte 10"/>
          <p:cNvSpPr txBox="1"/>
          <p:nvPr/>
        </p:nvSpPr>
        <p:spPr bwMode="auto">
          <a:xfrm>
            <a:off x="1561921" y="3135451"/>
            <a:ext cx="1650102" cy="276999"/>
          </a:xfrm>
          <a:prstGeom prst="rect">
            <a:avLst/>
          </a:prstGeom>
          <a:noFill/>
          <a:ln w="28575">
            <a:solidFill>
              <a:srgbClr val="0000FF"/>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200" b="1" kern="0" dirty="0"/>
              <a:t>468 =&gt; 451</a:t>
            </a:r>
            <a:r>
              <a:rPr lang="fr-FR" sz="1200" b="1" kern="0" dirty="0">
                <a:latin typeface="+mn-lt"/>
                <a:cs typeface="+mn-cs"/>
              </a:rPr>
              <a:t> k€ </a:t>
            </a:r>
          </a:p>
        </p:txBody>
      </p:sp>
      <p:sp>
        <p:nvSpPr>
          <p:cNvPr id="12" name="ZoneTexte 11"/>
          <p:cNvSpPr txBox="1"/>
          <p:nvPr/>
        </p:nvSpPr>
        <p:spPr bwMode="auto">
          <a:xfrm>
            <a:off x="6218012" y="3584048"/>
            <a:ext cx="670376" cy="276999"/>
          </a:xfrm>
          <a:prstGeom prst="rect">
            <a:avLst/>
          </a:prstGeom>
          <a:solidFill>
            <a:schemeClr val="bg1"/>
          </a:solidFill>
          <a:ln w="9525">
            <a:solidFill>
              <a:srgbClr val="FF0000"/>
            </a:solidFill>
            <a:miter lim="800000"/>
            <a:headEnd/>
            <a:tailEnd/>
          </a:ln>
          <a:effectLst/>
        </p:spPr>
        <p:txBody>
          <a:bodyPr wrap="none" anchor="ctr">
            <a:spAutoFit/>
          </a:bodyPr>
          <a:lstStyle/>
          <a:p>
            <a:pPr marL="265113" indent="-265113">
              <a:spcBef>
                <a:spcPct val="20000"/>
              </a:spcBef>
              <a:defRPr/>
            </a:pPr>
            <a:r>
              <a:rPr lang="fr-FR" sz="1200" b="1" i="1" kern="0" dirty="0"/>
              <a:t>-46,9</a:t>
            </a:r>
            <a:r>
              <a:rPr lang="fr-FR" sz="1200" b="1" i="1" kern="0" dirty="0">
                <a:latin typeface="+mn-lt"/>
                <a:cs typeface="+mn-cs"/>
              </a:rPr>
              <a:t>%</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19</a:t>
            </a:fld>
            <a:endParaRPr lang="fr-FR"/>
          </a:p>
        </p:txBody>
      </p:sp>
      <p:sp>
        <p:nvSpPr>
          <p:cNvPr id="14" name="ZoneTexte 13">
            <a:extLst>
              <a:ext uri="{FF2B5EF4-FFF2-40B4-BE49-F238E27FC236}">
                <a16:creationId xmlns:a16="http://schemas.microsoft.com/office/drawing/2014/main" xmlns="" id="{3BA6F2B1-03C4-4867-B54B-B5F482F7C3A5}"/>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r>
              <a:rPr lang="fr-FR" dirty="0"/>
              <a:t>PREAMBULE</a:t>
            </a:r>
          </a:p>
        </p:txBody>
      </p:sp>
      <p:sp>
        <p:nvSpPr>
          <p:cNvPr id="3076" name="Rectangle 3"/>
          <p:cNvSpPr>
            <a:spLocks noGrp="1" noChangeArrowheads="1"/>
          </p:cNvSpPr>
          <p:nvPr>
            <p:ph type="subTitle" idx="1"/>
          </p:nvPr>
        </p:nvSpPr>
        <p:spPr>
          <a:xfrm>
            <a:off x="143508" y="357163"/>
            <a:ext cx="8856984" cy="5999187"/>
          </a:xfrm>
          <a:solidFill>
            <a:schemeClr val="bg1"/>
          </a:solidFill>
          <a:ln>
            <a:solidFill>
              <a:schemeClr val="tx1"/>
            </a:solidFill>
          </a:ln>
        </p:spPr>
        <p:txBody>
          <a:bodyPr anchor="ctr">
            <a:noAutofit/>
          </a:bodyPr>
          <a:lstStyle/>
          <a:p>
            <a:pPr marL="265113" indent="-265113">
              <a:buFont typeface="Wingdings" pitchFamily="2" charset="2"/>
              <a:buChar char="§"/>
              <a:defRPr/>
            </a:pPr>
            <a:r>
              <a:rPr lang="fr-FR" sz="1200" dirty="0"/>
              <a:t>La Ville de Tonneins a approuvé par délibération de son Conseil Municipal en date du 8 avril 2019, le principe du recours à la concession de service public pour l’exploitation de son service public de production et distribution d’eau potable (Lot 1) et de son service public d’assainissement collectif (Lot 2)  pour une durée de 9 ans </a:t>
            </a:r>
          </a:p>
          <a:p>
            <a:pPr marL="265113" indent="-265113">
              <a:buFont typeface="Wingdings" pitchFamily="2" charset="2"/>
              <a:buChar char="§"/>
              <a:defRPr/>
            </a:pPr>
            <a:r>
              <a:rPr lang="fr-FR" sz="1200" dirty="0"/>
              <a:t>Le présent rapport est établi en application des articles L.1411-5 et suivants du Code Général des Collectivités Territoriales (C.G.C.T.).</a:t>
            </a:r>
          </a:p>
          <a:p>
            <a:pPr marL="265113" indent="-265113">
              <a:defRPr/>
            </a:pPr>
            <a:endParaRPr lang="fr-FR" sz="1200" dirty="0"/>
          </a:p>
          <a:p>
            <a:pPr marL="265113" indent="-265113">
              <a:buFont typeface="Wingdings" pitchFamily="2" charset="2"/>
              <a:buChar char="§"/>
              <a:defRPr/>
            </a:pPr>
            <a:r>
              <a:rPr lang="fr-FR" sz="1200" dirty="0"/>
              <a:t>Il a pour objet de :</a:t>
            </a:r>
          </a:p>
          <a:p>
            <a:pPr marL="627063" lvl="1" indent="-182563" algn="just">
              <a:buFont typeface="Arial" pitchFamily="34" charset="0"/>
              <a:buChar char="•"/>
              <a:defRPr/>
            </a:pPr>
            <a:r>
              <a:rPr lang="fr-FR" sz="1200" dirty="0">
                <a:solidFill>
                  <a:schemeClr val="tx1">
                    <a:lumMod val="95000"/>
                    <a:lumOff val="5000"/>
                  </a:schemeClr>
                </a:solidFill>
              </a:rPr>
              <a:t>Rappeler le déroulement de la procédure de mise en concurrence,</a:t>
            </a:r>
          </a:p>
          <a:p>
            <a:pPr marL="627063" lvl="1" indent="-182563" algn="just">
              <a:buFont typeface="Arial" pitchFamily="34" charset="0"/>
              <a:buChar char="•"/>
              <a:defRPr/>
            </a:pPr>
            <a:r>
              <a:rPr lang="fr-FR" sz="1200" dirty="0">
                <a:solidFill>
                  <a:schemeClr val="tx1">
                    <a:lumMod val="95000"/>
                    <a:lumOff val="5000"/>
                  </a:schemeClr>
                </a:solidFill>
              </a:rPr>
              <a:t>Présenter les motifs du choix des Concessionnaires</a:t>
            </a:r>
          </a:p>
          <a:p>
            <a:pPr marL="627063" lvl="1" indent="-182563" algn="just">
              <a:buFont typeface="Arial" pitchFamily="34" charset="0"/>
              <a:buChar char="•"/>
              <a:defRPr/>
            </a:pPr>
            <a:r>
              <a:rPr lang="fr-FR" sz="1200" dirty="0">
                <a:solidFill>
                  <a:schemeClr val="tx1">
                    <a:lumMod val="95000"/>
                    <a:lumOff val="5000"/>
                  </a:schemeClr>
                </a:solidFill>
              </a:rPr>
              <a:t>Exposer l’économie générale des contrats de Concession de Service Public.</a:t>
            </a:r>
          </a:p>
          <a:p>
            <a:pPr marL="627063" lvl="1" indent="-182563" algn="just">
              <a:defRPr/>
            </a:pPr>
            <a:endParaRPr lang="fr-FR" sz="1200" dirty="0"/>
          </a:p>
          <a:p>
            <a:pPr>
              <a:defRPr/>
            </a:pPr>
            <a:r>
              <a:rPr lang="fr-FR" sz="1200" dirty="0"/>
              <a:t>Pour l’appréciation des offres, ont été retenus les critères suivants, énoncés dans le règlement de consultation, hiérarchisés par ordre décroissant d’importance, comme suit :</a:t>
            </a:r>
            <a:endParaRPr lang="fr-FR" dirty="0"/>
          </a:p>
          <a:p>
            <a:pPr>
              <a:defRPr/>
            </a:pPr>
            <a:r>
              <a:rPr lang="fr-FR" dirty="0"/>
              <a:t> </a:t>
            </a:r>
            <a:r>
              <a:rPr lang="fr-FR" dirty="0">
                <a:sym typeface="Wingdings"/>
              </a:rPr>
              <a:t></a:t>
            </a:r>
            <a:r>
              <a:rPr lang="fr-FR" sz="1200" dirty="0">
                <a:sym typeface="Wingdings"/>
              </a:rPr>
              <a:t>Valeur technique de l’offre appréciée sur les points suivants :</a:t>
            </a:r>
          </a:p>
          <a:p>
            <a:pPr lvl="1" algn="l">
              <a:buFont typeface="Wingdings" pitchFamily="2" charset="2"/>
              <a:buChar char="Ø"/>
              <a:defRPr/>
            </a:pPr>
            <a:r>
              <a:rPr lang="fr-FR" sz="1200" dirty="0">
                <a:solidFill>
                  <a:schemeClr val="tx1"/>
                </a:solidFill>
              </a:rPr>
              <a:t>les garanties offertes en matière de continuité du service public, </a:t>
            </a:r>
          </a:p>
          <a:p>
            <a:pPr lvl="1" algn="l">
              <a:buFont typeface="Wingdings" pitchFamily="2" charset="2"/>
              <a:buChar char="Ø"/>
              <a:defRPr/>
            </a:pPr>
            <a:r>
              <a:rPr lang="fr-FR" sz="1200" dirty="0">
                <a:solidFill>
                  <a:schemeClr val="tx1"/>
                </a:solidFill>
              </a:rPr>
              <a:t>Les moyens humains et techniques mis à disposition du service,</a:t>
            </a:r>
          </a:p>
          <a:p>
            <a:pPr lvl="1" algn="l">
              <a:buFont typeface="Wingdings" pitchFamily="2" charset="2"/>
              <a:buChar char="Ø"/>
              <a:defRPr/>
            </a:pPr>
            <a:r>
              <a:rPr lang="fr-FR" sz="1200" dirty="0">
                <a:solidFill>
                  <a:schemeClr val="tx1"/>
                </a:solidFill>
              </a:rPr>
              <a:t>L’optimisation des performances du service,</a:t>
            </a:r>
          </a:p>
          <a:p>
            <a:pPr lvl="1" algn="l">
              <a:buFont typeface="Wingdings" pitchFamily="2" charset="2"/>
              <a:buChar char="Ø"/>
              <a:defRPr/>
            </a:pPr>
            <a:r>
              <a:rPr lang="fr-FR" sz="1200" dirty="0">
                <a:solidFill>
                  <a:schemeClr val="tx1"/>
                </a:solidFill>
              </a:rPr>
              <a:t>la politique d’entretien, maintenance et renouvellement,</a:t>
            </a:r>
          </a:p>
          <a:p>
            <a:pPr lvl="1" algn="l">
              <a:buFont typeface="Wingdings" pitchFamily="2" charset="2"/>
              <a:buChar char="Ø"/>
              <a:defRPr/>
            </a:pPr>
            <a:r>
              <a:rPr lang="fr-FR" sz="1200" dirty="0">
                <a:solidFill>
                  <a:schemeClr val="tx1"/>
                </a:solidFill>
              </a:rPr>
              <a:t>Les relations avec les usagers,</a:t>
            </a:r>
          </a:p>
          <a:p>
            <a:pPr lvl="1" algn="l">
              <a:buFont typeface="Wingdings" pitchFamily="2" charset="2"/>
              <a:buChar char="Ø"/>
              <a:defRPr/>
            </a:pPr>
            <a:r>
              <a:rPr lang="fr-FR" sz="1200" dirty="0">
                <a:solidFill>
                  <a:schemeClr val="tx1"/>
                </a:solidFill>
              </a:rPr>
              <a:t>la prise en compte du développement durable et des enjeux environnementaux et sociaux du service,</a:t>
            </a:r>
          </a:p>
          <a:p>
            <a:pPr lvl="1" algn="l">
              <a:buFont typeface="Wingdings" pitchFamily="2" charset="2"/>
              <a:buChar char="Ø"/>
              <a:defRPr/>
            </a:pPr>
            <a:r>
              <a:rPr lang="fr-FR" sz="1200" dirty="0">
                <a:solidFill>
                  <a:schemeClr val="tx1"/>
                </a:solidFill>
              </a:rPr>
              <a:t>Les modalités de communication et d’information de la Collectivité.</a:t>
            </a:r>
          </a:p>
          <a:p>
            <a:pPr>
              <a:buFont typeface="Wingdings" pitchFamily="2" charset="2"/>
              <a:buChar char="è"/>
              <a:defRPr/>
            </a:pPr>
            <a:endParaRPr lang="fr-FR" sz="1200" dirty="0"/>
          </a:p>
          <a:p>
            <a:pPr>
              <a:defRPr/>
            </a:pPr>
            <a:r>
              <a:rPr lang="fr-FR" sz="1200" dirty="0">
                <a:sym typeface="Wingdings"/>
              </a:rPr>
              <a:t></a:t>
            </a:r>
            <a:r>
              <a:rPr lang="fr-FR" sz="1200" dirty="0"/>
              <a:t> </a:t>
            </a:r>
            <a:r>
              <a:rPr lang="fr-FR" sz="1200" dirty="0">
                <a:sym typeface="Wingdings"/>
              </a:rPr>
              <a:t>Valeur économique de l’offre appréciée sur les points suivants :</a:t>
            </a:r>
          </a:p>
          <a:p>
            <a:pPr lvl="1" algn="l">
              <a:buFont typeface="Wingdings" pitchFamily="2" charset="2"/>
              <a:buChar char="Ø"/>
              <a:defRPr/>
            </a:pPr>
            <a:r>
              <a:rPr lang="fr-FR" sz="1200" dirty="0">
                <a:solidFill>
                  <a:schemeClr val="tx1"/>
                </a:solidFill>
              </a:rPr>
              <a:t>Cohérence / adéquation du CEP avec les prestations proposées,</a:t>
            </a:r>
          </a:p>
          <a:p>
            <a:pPr lvl="1" algn="l">
              <a:buFont typeface="Wingdings" pitchFamily="2" charset="2"/>
              <a:buChar char="Ø"/>
              <a:defRPr/>
            </a:pPr>
            <a:r>
              <a:rPr lang="fr-FR" sz="1200" dirty="0">
                <a:solidFill>
                  <a:schemeClr val="tx1"/>
                </a:solidFill>
              </a:rPr>
              <a:t>Cout du service pour l’usager et pour la Collectivité : tarifs proposés, formule de révision contractuelle, bordereau de prix</a:t>
            </a:r>
          </a:p>
          <a:p>
            <a:pPr lvl="1" algn="l">
              <a:buFont typeface="Wingdings" pitchFamily="2" charset="2"/>
              <a:buChar char="Ø"/>
              <a:defRPr/>
            </a:pPr>
            <a:r>
              <a:rPr lang="fr-FR" sz="1200" dirty="0">
                <a:solidFill>
                  <a:schemeClr val="tx1"/>
                </a:solidFill>
              </a:rPr>
              <a:t>Montant des renouvellements et investissements portés par le Concessionnaire</a:t>
            </a:r>
            <a:endParaRPr lang="fr-FR" b="1" dirty="0">
              <a:solidFill>
                <a:schemeClr val="tx1"/>
              </a:solidFill>
            </a:endParaRPr>
          </a:p>
        </p:txBody>
      </p:sp>
      <p:sp>
        <p:nvSpPr>
          <p:cNvPr id="8"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2</a:t>
            </a:fld>
            <a:endParaRPr lang="fr-FR"/>
          </a:p>
        </p:txBody>
      </p:sp>
    </p:spTree>
    <p:extLst>
      <p:ext uri="{BB962C8B-B14F-4D97-AF65-F5344CB8AC3E}">
        <p14:creationId xmlns:p14="http://schemas.microsoft.com/office/powerpoint/2010/main" val="879995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07950" y="-387350"/>
            <a:ext cx="8923338" cy="1143000"/>
          </a:xfrm>
          <a:prstGeom prst="rect">
            <a:avLst/>
          </a:prstGeom>
          <a:noFill/>
          <a:ln w="9525">
            <a:noFill/>
            <a:miter lim="800000"/>
            <a:headEnd/>
            <a:tailEnd/>
          </a:ln>
        </p:spPr>
        <p:txBody>
          <a:bodyPr anchor="ctr"/>
          <a:lstStyle/>
          <a:p>
            <a:pPr eaLnBrk="0" hangingPunct="0">
              <a:defRPr/>
            </a:pPr>
            <a:r>
              <a:rPr lang="fr-FR" sz="1600" kern="0" dirty="0"/>
              <a:t>ANALYSE DES PROPOSITIONS APRES NEGOCIATION </a:t>
            </a:r>
          </a:p>
          <a:p>
            <a:pPr eaLnBrk="0" hangingPunct="0">
              <a:defRPr/>
            </a:pPr>
            <a:r>
              <a:rPr lang="fr-FR" sz="1600" b="1" kern="0" dirty="0">
                <a:latin typeface="+mj-lt"/>
                <a:ea typeface="+mj-ea"/>
                <a:cs typeface="+mj-cs"/>
              </a:rPr>
              <a:t>COMPARAISON DES TARIFS HORS TVA – OFFRE DE BASE</a:t>
            </a:r>
          </a:p>
        </p:txBody>
      </p:sp>
      <p:sp>
        <p:nvSpPr>
          <p:cNvPr id="23555" name="Text Box 41"/>
          <p:cNvSpPr txBox="1">
            <a:spLocks noChangeArrowheads="1"/>
          </p:cNvSpPr>
          <p:nvPr/>
        </p:nvSpPr>
        <p:spPr bwMode="auto">
          <a:xfrm>
            <a:off x="107950" y="743479"/>
            <a:ext cx="9036050" cy="830997"/>
          </a:xfrm>
          <a:prstGeom prst="rect">
            <a:avLst/>
          </a:prstGeom>
          <a:solidFill>
            <a:schemeClr val="bg1"/>
          </a:solidFill>
          <a:ln w="9525">
            <a:solidFill>
              <a:schemeClr val="tx1"/>
            </a:solidFill>
            <a:miter lim="800000"/>
            <a:headEnd/>
            <a:tailEnd/>
          </a:ln>
        </p:spPr>
        <p:txBody>
          <a:bodyPr wrap="square">
            <a:spAutoFit/>
          </a:bodyPr>
          <a:lstStyle/>
          <a:p>
            <a:pPr marL="177800" indent="-177800" algn="just">
              <a:buFont typeface="Arial" pitchFamily="34" charset="0"/>
              <a:buChar char="•"/>
            </a:pPr>
            <a:r>
              <a:rPr lang="fr-FR" sz="1200" dirty="0"/>
              <a:t>Les 3 candidats proposent des tarifs en forte baisse aussi bien sur l’abonnement que sur la part fixe.</a:t>
            </a:r>
          </a:p>
          <a:p>
            <a:pPr marL="177800" indent="-177800" algn="just">
              <a:buFont typeface="Arial" pitchFamily="34" charset="0"/>
              <a:buChar char="•"/>
            </a:pPr>
            <a:r>
              <a:rPr lang="fr-FR" sz="1200" dirty="0"/>
              <a:t>Les assiettes retenues par les candidats sont assez proches et réalistes. Saur prend une hypothèse légèrement plus optimiste d’évolution de l’assiette.</a:t>
            </a:r>
          </a:p>
          <a:p>
            <a:pPr marL="177800" indent="-177800" algn="just">
              <a:buFont typeface="Arial" pitchFamily="34" charset="0"/>
              <a:buChar char="•"/>
            </a:pPr>
            <a:r>
              <a:rPr lang="fr-FR" sz="1200" dirty="0"/>
              <a:t>Veolia et </a:t>
            </a:r>
            <a:r>
              <a:rPr lang="fr-FR" sz="1200" dirty="0" err="1"/>
              <a:t>Agur</a:t>
            </a:r>
            <a:r>
              <a:rPr lang="fr-FR" sz="1200" dirty="0"/>
              <a:t> proposent d’étudier en début de contrat la possibilité d’une tarification progressive à équilibre constant</a:t>
            </a:r>
            <a:r>
              <a:rPr lang="fr-FR" sz="1200" dirty="0">
                <a:solidFill>
                  <a:schemeClr val="accent6"/>
                </a:solidFill>
              </a:rPr>
              <a:t>.</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20</a:t>
            </a:fld>
            <a:endParaRPr lang="fr-FR"/>
          </a:p>
        </p:txBody>
      </p:sp>
      <p:graphicFrame>
        <p:nvGraphicFramePr>
          <p:cNvPr id="8" name="Tableau 7">
            <a:extLst>
              <a:ext uri="{FF2B5EF4-FFF2-40B4-BE49-F238E27FC236}">
                <a16:creationId xmlns:a16="http://schemas.microsoft.com/office/drawing/2014/main" xmlns="" id="{ECBF0B2C-D09B-48FF-8408-EC436CA38B3D}"/>
              </a:ext>
            </a:extLst>
          </p:cNvPr>
          <p:cNvGraphicFramePr>
            <a:graphicFrameLocks noGrp="1"/>
          </p:cNvGraphicFramePr>
          <p:nvPr/>
        </p:nvGraphicFramePr>
        <p:xfrm>
          <a:off x="107950" y="2574746"/>
          <a:ext cx="8784531" cy="3002210"/>
        </p:xfrm>
        <a:graphic>
          <a:graphicData uri="http://schemas.openxmlformats.org/drawingml/2006/table">
            <a:tbl>
              <a:tblPr/>
              <a:tblGrid>
                <a:gridCol w="537621">
                  <a:extLst>
                    <a:ext uri="{9D8B030D-6E8A-4147-A177-3AD203B41FA5}">
                      <a16:colId xmlns:a16="http://schemas.microsoft.com/office/drawing/2014/main" xmlns="" val="657673733"/>
                    </a:ext>
                  </a:extLst>
                </a:gridCol>
                <a:gridCol w="770929">
                  <a:extLst>
                    <a:ext uri="{9D8B030D-6E8A-4147-A177-3AD203B41FA5}">
                      <a16:colId xmlns:a16="http://schemas.microsoft.com/office/drawing/2014/main" xmlns="" val="2964821332"/>
                    </a:ext>
                  </a:extLst>
                </a:gridCol>
                <a:gridCol w="71007">
                  <a:extLst>
                    <a:ext uri="{9D8B030D-6E8A-4147-A177-3AD203B41FA5}">
                      <a16:colId xmlns:a16="http://schemas.microsoft.com/office/drawing/2014/main" xmlns="" val="603713510"/>
                    </a:ext>
                  </a:extLst>
                </a:gridCol>
                <a:gridCol w="1714302">
                  <a:extLst>
                    <a:ext uri="{9D8B030D-6E8A-4147-A177-3AD203B41FA5}">
                      <a16:colId xmlns:a16="http://schemas.microsoft.com/office/drawing/2014/main" xmlns="" val="361184543"/>
                    </a:ext>
                  </a:extLst>
                </a:gridCol>
                <a:gridCol w="81150">
                  <a:extLst>
                    <a:ext uri="{9D8B030D-6E8A-4147-A177-3AD203B41FA5}">
                      <a16:colId xmlns:a16="http://schemas.microsoft.com/office/drawing/2014/main" xmlns="" val="3532994316"/>
                    </a:ext>
                  </a:extLst>
                </a:gridCol>
                <a:gridCol w="598484">
                  <a:extLst>
                    <a:ext uri="{9D8B030D-6E8A-4147-A177-3AD203B41FA5}">
                      <a16:colId xmlns:a16="http://schemas.microsoft.com/office/drawing/2014/main" xmlns="" val="1122358468"/>
                    </a:ext>
                  </a:extLst>
                </a:gridCol>
                <a:gridCol w="689779">
                  <a:extLst>
                    <a:ext uri="{9D8B030D-6E8A-4147-A177-3AD203B41FA5}">
                      <a16:colId xmlns:a16="http://schemas.microsoft.com/office/drawing/2014/main" xmlns="" val="375471911"/>
                    </a:ext>
                  </a:extLst>
                </a:gridCol>
                <a:gridCol w="71007">
                  <a:extLst>
                    <a:ext uri="{9D8B030D-6E8A-4147-A177-3AD203B41FA5}">
                      <a16:colId xmlns:a16="http://schemas.microsoft.com/office/drawing/2014/main" xmlns="" val="3848248838"/>
                    </a:ext>
                  </a:extLst>
                </a:gridCol>
                <a:gridCol w="649204">
                  <a:extLst>
                    <a:ext uri="{9D8B030D-6E8A-4147-A177-3AD203B41FA5}">
                      <a16:colId xmlns:a16="http://schemas.microsoft.com/office/drawing/2014/main" xmlns="" val="773348148"/>
                    </a:ext>
                  </a:extLst>
                </a:gridCol>
                <a:gridCol w="710066">
                  <a:extLst>
                    <a:ext uri="{9D8B030D-6E8A-4147-A177-3AD203B41FA5}">
                      <a16:colId xmlns:a16="http://schemas.microsoft.com/office/drawing/2014/main" xmlns="" val="1214850641"/>
                    </a:ext>
                  </a:extLst>
                </a:gridCol>
                <a:gridCol w="81150">
                  <a:extLst>
                    <a:ext uri="{9D8B030D-6E8A-4147-A177-3AD203B41FA5}">
                      <a16:colId xmlns:a16="http://schemas.microsoft.com/office/drawing/2014/main" xmlns="" val="1189420742"/>
                    </a:ext>
                  </a:extLst>
                </a:gridCol>
                <a:gridCol w="699922">
                  <a:extLst>
                    <a:ext uri="{9D8B030D-6E8A-4147-A177-3AD203B41FA5}">
                      <a16:colId xmlns:a16="http://schemas.microsoft.com/office/drawing/2014/main" xmlns="" val="3448957194"/>
                    </a:ext>
                  </a:extLst>
                </a:gridCol>
                <a:gridCol w="710066">
                  <a:extLst>
                    <a:ext uri="{9D8B030D-6E8A-4147-A177-3AD203B41FA5}">
                      <a16:colId xmlns:a16="http://schemas.microsoft.com/office/drawing/2014/main" xmlns="" val="2756589358"/>
                    </a:ext>
                  </a:extLst>
                </a:gridCol>
                <a:gridCol w="81150">
                  <a:extLst>
                    <a:ext uri="{9D8B030D-6E8A-4147-A177-3AD203B41FA5}">
                      <a16:colId xmlns:a16="http://schemas.microsoft.com/office/drawing/2014/main" xmlns="" val="1406179429"/>
                    </a:ext>
                  </a:extLst>
                </a:gridCol>
                <a:gridCol w="659347">
                  <a:extLst>
                    <a:ext uri="{9D8B030D-6E8A-4147-A177-3AD203B41FA5}">
                      <a16:colId xmlns:a16="http://schemas.microsoft.com/office/drawing/2014/main" xmlns="" val="523192670"/>
                    </a:ext>
                  </a:extLst>
                </a:gridCol>
                <a:gridCol w="659347">
                  <a:extLst>
                    <a:ext uri="{9D8B030D-6E8A-4147-A177-3AD203B41FA5}">
                      <a16:colId xmlns:a16="http://schemas.microsoft.com/office/drawing/2014/main" xmlns="" val="3695929448"/>
                    </a:ext>
                  </a:extLst>
                </a:gridCol>
              </a:tblGrid>
              <a:tr h="136843">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rowSpan="2">
                  <a:txBody>
                    <a:bodyPr/>
                    <a:lstStyle/>
                    <a:p>
                      <a:pPr algn="ctr" fontAlgn="ctr"/>
                      <a:r>
                        <a:rPr lang="fr-FR" sz="1200" b="0" i="0" u="none" strike="noStrike">
                          <a:solidFill>
                            <a:srgbClr val="000000"/>
                          </a:solidFill>
                          <a:effectLst/>
                          <a:latin typeface="Calibri" panose="020F0502020204030204" pitchFamily="34" charset="0"/>
                        </a:rPr>
                        <a:t>Assiette 2021 retenue par les candidats </a:t>
                      </a:r>
                      <a:br>
                        <a:rPr lang="fr-FR" sz="1200" b="0" i="0" u="none" strike="noStrike">
                          <a:solidFill>
                            <a:srgbClr val="000000"/>
                          </a:solidFill>
                          <a:effectLst/>
                          <a:latin typeface="Calibri" panose="020F0502020204030204" pitchFamily="34" charset="0"/>
                        </a:rPr>
                      </a:br>
                      <a:r>
                        <a:rPr lang="fr-FR" sz="1200" b="0" i="0" u="none" strike="noStrike">
                          <a:solidFill>
                            <a:srgbClr val="000000"/>
                          </a:solidFill>
                          <a:effectLst/>
                          <a:latin typeface="Calibri" panose="020F0502020204030204" pitchFamily="34" charset="0"/>
                        </a:rPr>
                        <a:t>[nombre d'abonnés ou m3]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200" b="0" i="0" u="none" strike="noStrike">
                          <a:solidFill>
                            <a:srgbClr val="000000"/>
                          </a:solidFill>
                          <a:effectLst/>
                          <a:latin typeface="Calibri" panose="020F0502020204030204" pitchFamily="34" charset="0"/>
                        </a:rPr>
                        <a:t>AGUR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fr-FR"/>
                    </a:p>
                  </a:txBody>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200" b="0" i="0" u="none" strike="noStrike">
                          <a:solidFill>
                            <a:srgbClr val="000000"/>
                          </a:solidFill>
                          <a:effectLst/>
                          <a:latin typeface="Calibri" panose="020F0502020204030204" pitchFamily="34" charset="0"/>
                        </a:rPr>
                        <a:t>SAUR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fr-FR"/>
                    </a:p>
                  </a:txBody>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200" b="0" i="0" u="none" strike="noStrike">
                          <a:solidFill>
                            <a:srgbClr val="000000"/>
                          </a:solidFill>
                          <a:effectLst/>
                          <a:latin typeface="Calibri" panose="020F0502020204030204" pitchFamily="34" charset="0"/>
                        </a:rPr>
                        <a:t>Veolia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a:noFill/>
                    </a:lnT>
                    <a:lnB>
                      <a:noFill/>
                    </a:lnB>
                  </a:tcPr>
                </a:tc>
                <a:tc gridSpan="2">
                  <a:txBody>
                    <a:bodyPr/>
                    <a:lstStyle/>
                    <a:p>
                      <a:pPr algn="ctr" fontAlgn="ctr"/>
                      <a:r>
                        <a:rPr lang="fr-FR" sz="1200" b="0" i="0" u="none" strike="noStrike">
                          <a:solidFill>
                            <a:srgbClr val="000000"/>
                          </a:solidFill>
                          <a:effectLst/>
                          <a:latin typeface="Calibri" panose="020F0502020204030204" pitchFamily="34" charset="0"/>
                        </a:rPr>
                        <a:t>Données historique</a:t>
                      </a:r>
                    </a:p>
                  </a:txBody>
                  <a:tcPr marL="0" marR="0" marT="0" marB="0" anchor="ctr">
                    <a:lnL w="6350" cap="flat" cmpd="sng" algn="ctr">
                      <a:solidFill>
                        <a:srgbClr val="A6A6A6"/>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2994413100"/>
                  </a:ext>
                </a:extLst>
              </a:tr>
              <a:tr h="273686">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vMerge="1">
                  <a:txBody>
                    <a:bodyPr/>
                    <a:lstStyle/>
                    <a:p>
                      <a:endParaRPr lang="fr-FR"/>
                    </a:p>
                  </a:txBody>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Tarifs offre de base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1" u="none" strike="noStrike">
                          <a:solidFill>
                            <a:srgbClr val="000000"/>
                          </a:solidFill>
                          <a:effectLst/>
                          <a:latin typeface="Calibri" panose="020F0502020204030204" pitchFamily="34" charset="0"/>
                        </a:rPr>
                        <a:t>Ecart vs. Tarif actuel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Tarifs offre de base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1" u="none" strike="noStrike">
                          <a:solidFill>
                            <a:srgbClr val="000000"/>
                          </a:solidFill>
                          <a:effectLst/>
                          <a:latin typeface="Calibri" panose="020F0502020204030204" pitchFamily="34" charset="0"/>
                        </a:rPr>
                        <a:t>Ecart vs. Tarif actuel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Tarifs offre de base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1" u="none" strike="noStrike">
                          <a:solidFill>
                            <a:srgbClr val="000000"/>
                          </a:solidFill>
                          <a:effectLst/>
                          <a:latin typeface="Calibri" panose="020F0502020204030204" pitchFamily="34" charset="0"/>
                        </a:rPr>
                        <a:t>Ecart vs. Tarif actuel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Tarif juin 2019</a:t>
                      </a:r>
                    </a:p>
                  </a:txBody>
                  <a:tcPr marL="0" marR="0" marT="0"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Calibri" panose="020F0502020204030204" pitchFamily="34" charset="0"/>
                        </a:rPr>
                        <a:t>Assiette 2018</a:t>
                      </a:r>
                    </a:p>
                  </a:txBody>
                  <a:tcPr marL="0" marR="0" marT="0"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xmlns="" val="2228224204"/>
                  </a:ext>
                </a:extLst>
              </a:tr>
              <a:tr h="125440">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1"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1"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1"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A6A6A6"/>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A6A6A6"/>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35780554"/>
                  </a:ext>
                </a:extLst>
              </a:tr>
              <a:tr h="434762">
                <a:tc gridSpan="2">
                  <a:txBody>
                    <a:bodyPr/>
                    <a:lstStyle/>
                    <a:p>
                      <a:pPr algn="ctr" fontAlgn="ctr"/>
                      <a:r>
                        <a:rPr lang="fr-FR" sz="1200" b="1" i="0" u="none" strike="noStrike">
                          <a:solidFill>
                            <a:srgbClr val="000000"/>
                          </a:solidFill>
                          <a:effectLst/>
                          <a:latin typeface="Calibri" panose="020F0502020204030204" pitchFamily="34" charset="0"/>
                        </a:rPr>
                        <a:t>Abonnement  en  € H.T. / an </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de-DE" sz="1200" b="1" i="0" u="none" strike="noStrike" dirty="0" err="1">
                          <a:solidFill>
                            <a:schemeClr val="tx1"/>
                          </a:solidFill>
                          <a:effectLst/>
                          <a:latin typeface="Calibri" panose="020F0502020204030204" pitchFamily="34" charset="0"/>
                        </a:rPr>
                        <a:t>Agur</a:t>
                      </a:r>
                      <a:r>
                        <a:rPr lang="de-DE" sz="1200" b="1" i="0" u="none" strike="noStrike" dirty="0">
                          <a:solidFill>
                            <a:schemeClr val="tx1"/>
                          </a:solidFill>
                          <a:effectLst/>
                          <a:latin typeface="Calibri" panose="020F0502020204030204" pitchFamily="34" charset="0"/>
                        </a:rPr>
                        <a:t> : 4119 + 1%/an</a:t>
                      </a:r>
                      <a:br>
                        <a:rPr lang="de-DE" sz="1200" b="1" i="0" u="none" strike="noStrike" dirty="0">
                          <a:solidFill>
                            <a:schemeClr val="tx1"/>
                          </a:solidFill>
                          <a:effectLst/>
                          <a:latin typeface="Calibri" panose="020F0502020204030204" pitchFamily="34" charset="0"/>
                        </a:rPr>
                      </a:br>
                      <a:r>
                        <a:rPr lang="de-DE" sz="1200" b="1" i="0" u="none" strike="noStrike" dirty="0">
                          <a:solidFill>
                            <a:schemeClr val="tx1"/>
                          </a:solidFill>
                          <a:effectLst/>
                          <a:latin typeface="Calibri" panose="020F0502020204030204" pitchFamily="34" charset="0"/>
                        </a:rPr>
                        <a:t>SAUR : 4208 +1,05%/an</a:t>
                      </a:r>
                      <a:br>
                        <a:rPr lang="de-DE" sz="1200" b="1" i="0" u="none" strike="noStrike" dirty="0">
                          <a:solidFill>
                            <a:schemeClr val="tx1"/>
                          </a:solidFill>
                          <a:effectLst/>
                          <a:latin typeface="Calibri" panose="020F0502020204030204" pitchFamily="34" charset="0"/>
                        </a:rPr>
                      </a:br>
                      <a:r>
                        <a:rPr lang="de-DE" sz="1200" b="1" i="0" u="none" strike="noStrike" dirty="0">
                          <a:solidFill>
                            <a:schemeClr val="tx1"/>
                          </a:solidFill>
                          <a:effectLst/>
                          <a:latin typeface="Calibri" panose="020F0502020204030204" pitchFamily="34" charset="0"/>
                        </a:rPr>
                        <a:t>Veolia : 4137 +0,5%/an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30,00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dirty="0">
                          <a:solidFill>
                            <a:srgbClr val="FF0000"/>
                          </a:solidFill>
                          <a:effectLst/>
                          <a:latin typeface="Calibri" panose="020F050202020403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dirty="0">
                          <a:solidFill>
                            <a:srgbClr val="FF0000"/>
                          </a:solidFill>
                          <a:effectLst/>
                          <a:latin typeface="Calibri" panose="020F0502020204030204" pitchFamily="34"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30,00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a:solidFill>
                            <a:srgbClr val="FF0000"/>
                          </a:solidFill>
                          <a:effectLst/>
                          <a:latin typeface="Calibri" panose="020F050202020403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Calibri" panose="020F0502020204030204" pitchFamily="34" charset="0"/>
                        </a:rPr>
                        <a:t>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Calibri" panose="020F0502020204030204" pitchFamily="34" charset="0"/>
                        </a:rPr>
                        <a:t>4 078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10149679"/>
                  </a:ext>
                </a:extLst>
              </a:tr>
              <a:tr h="220945">
                <a:tc>
                  <a:txBody>
                    <a:bodyPr/>
                    <a:lstStyle/>
                    <a:p>
                      <a:pPr algn="ctr"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2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1"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4918484"/>
                  </a:ext>
                </a:extLst>
              </a:tr>
              <a:tr h="416231">
                <a:tc gridSpan="2">
                  <a:txBody>
                    <a:bodyPr/>
                    <a:lstStyle/>
                    <a:p>
                      <a:pPr algn="ctr" fontAlgn="ctr"/>
                      <a:r>
                        <a:rPr lang="fr-FR" sz="1200" b="1" i="0" u="none" strike="noStrike">
                          <a:solidFill>
                            <a:srgbClr val="000000"/>
                          </a:solidFill>
                          <a:effectLst/>
                          <a:latin typeface="Calibri" panose="020F0502020204030204" pitchFamily="34" charset="0"/>
                        </a:rPr>
                        <a:t>Part proportionnelle en € H.T. / m</a:t>
                      </a:r>
                      <a:r>
                        <a:rPr lang="fr-FR" sz="1200" b="1" i="0" u="none" strike="noStrike" baseline="30000">
                          <a:solidFill>
                            <a:srgbClr val="000000"/>
                          </a:solidFill>
                          <a:effectLst/>
                          <a:latin typeface="Calibri" panose="020F0502020204030204" pitchFamily="34" charset="0"/>
                        </a:rPr>
                        <a:t>3</a:t>
                      </a:r>
                      <a:r>
                        <a:rPr lang="fr-FR"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de-DE" sz="1200" b="1" i="0" u="none" strike="noStrike" dirty="0" err="1">
                          <a:solidFill>
                            <a:schemeClr val="tx1"/>
                          </a:solidFill>
                          <a:effectLst/>
                          <a:latin typeface="Calibri" panose="020F0502020204030204" pitchFamily="34" charset="0"/>
                        </a:rPr>
                        <a:t>Agur</a:t>
                      </a:r>
                      <a:r>
                        <a:rPr lang="de-DE" sz="1200" b="1" i="0" u="none" strike="noStrike" dirty="0">
                          <a:solidFill>
                            <a:schemeClr val="tx1"/>
                          </a:solidFill>
                          <a:effectLst/>
                          <a:latin typeface="Calibri" panose="020F0502020204030204" pitchFamily="34" charset="0"/>
                        </a:rPr>
                        <a:t> : 410 000 + 0,5%/an</a:t>
                      </a:r>
                      <a:br>
                        <a:rPr lang="de-DE" sz="1200" b="1" i="0" u="none" strike="noStrike" dirty="0">
                          <a:solidFill>
                            <a:schemeClr val="tx1"/>
                          </a:solidFill>
                          <a:effectLst/>
                          <a:latin typeface="Calibri" panose="020F0502020204030204" pitchFamily="34" charset="0"/>
                        </a:rPr>
                      </a:br>
                      <a:r>
                        <a:rPr lang="de-DE" sz="1200" b="1" i="0" u="none" strike="noStrike" dirty="0">
                          <a:solidFill>
                            <a:schemeClr val="tx1"/>
                          </a:solidFill>
                          <a:effectLst/>
                          <a:latin typeface="Calibri" panose="020F0502020204030204" pitchFamily="34" charset="0"/>
                        </a:rPr>
                        <a:t>SAUR : 426 679 + 1,05%/an</a:t>
                      </a:r>
                      <a:br>
                        <a:rPr lang="de-DE" sz="1200" b="1" i="0" u="none" strike="noStrike" dirty="0">
                          <a:solidFill>
                            <a:schemeClr val="tx1"/>
                          </a:solidFill>
                          <a:effectLst/>
                          <a:latin typeface="Calibri" panose="020F0502020204030204" pitchFamily="34" charset="0"/>
                        </a:rPr>
                      </a:br>
                      <a:r>
                        <a:rPr lang="de-DE" sz="1200" b="1" i="0" u="none" strike="noStrike" dirty="0">
                          <a:solidFill>
                            <a:schemeClr val="tx1"/>
                          </a:solidFill>
                          <a:effectLst/>
                          <a:latin typeface="Calibri" panose="020F0502020204030204" pitchFamily="34" charset="0"/>
                        </a:rPr>
                        <a:t>Veolia : 413 700 + 0,7%/an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0,6350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a:solidFill>
                            <a:srgbClr val="FF0000"/>
                          </a:solidFill>
                          <a:effectLst/>
                          <a:latin typeface="Calibri" panose="020F050202020403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0,7000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a:solidFill>
                            <a:srgbClr val="FF0000"/>
                          </a:solidFill>
                          <a:effectLst/>
                          <a:latin typeface="Calibri" panose="020F0502020204030204" pitchFamily="34" charset="0"/>
                        </a:rPr>
                        <a:t>-30,5%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0,6000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dirty="0">
                          <a:solidFill>
                            <a:srgbClr val="FF0000"/>
                          </a:solidFill>
                          <a:effectLst/>
                          <a:latin typeface="Calibri" panose="020F0502020204030204" pitchFamily="34" charset="0"/>
                        </a:rPr>
                        <a:t>-40,5%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Calibri" panose="020F0502020204030204" pitchFamily="34" charset="0"/>
                        </a:rPr>
                        <a:t>1,0076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Calibri" panose="020F0502020204030204" pitchFamily="34" charset="0"/>
                        </a:rPr>
                        <a:t>409 745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88240451"/>
                  </a:ext>
                </a:extLst>
              </a:tr>
              <a:tr h="220945">
                <a:tc>
                  <a:txBody>
                    <a:bodyPr/>
                    <a:lstStyle/>
                    <a:p>
                      <a:pPr algn="ctr"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endParaRPr lang="fr-FR" sz="12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1"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2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95185428"/>
                  </a:ext>
                </a:extLst>
              </a:tr>
              <a:tr h="416231">
                <a:tc gridSpan="2">
                  <a:txBody>
                    <a:bodyPr/>
                    <a:lstStyle/>
                    <a:p>
                      <a:pPr algn="ctr" fontAlgn="ctr"/>
                      <a:r>
                        <a:rPr lang="es-ES" sz="1200" b="1" i="0" u="none" strike="noStrike" dirty="0">
                          <a:solidFill>
                            <a:srgbClr val="000000"/>
                          </a:solidFill>
                          <a:effectLst/>
                          <a:latin typeface="Calibri" panose="020F0502020204030204" pitchFamily="34" charset="0"/>
                        </a:rPr>
                        <a:t>Vente en gros en € H.T. / m</a:t>
                      </a:r>
                      <a:r>
                        <a:rPr lang="es-ES" sz="1200" b="1" i="0" u="none" strike="noStrike" baseline="30000" dirty="0">
                          <a:solidFill>
                            <a:srgbClr val="000000"/>
                          </a:solidFill>
                          <a:effectLst/>
                          <a:latin typeface="Calibri" panose="020F0502020204030204" pitchFamily="34" charset="0"/>
                        </a:rPr>
                        <a:t>3</a:t>
                      </a:r>
                      <a:r>
                        <a:rPr lang="es-ES" sz="12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1200" b="1" i="0" u="none" strike="noStrike">
                          <a:solidFill>
                            <a:srgbClr val="000000"/>
                          </a:solidFill>
                          <a:effectLst/>
                          <a:latin typeface="Calibri" panose="020F0502020204030204" pitchFamily="34" charset="0"/>
                        </a:rPr>
                        <a:t>Agur : 17 073</a:t>
                      </a:r>
                      <a:br>
                        <a:rPr lang="fr-FR" sz="1200" b="1" i="0" u="none" strike="noStrike">
                          <a:solidFill>
                            <a:srgbClr val="000000"/>
                          </a:solidFill>
                          <a:effectLst/>
                          <a:latin typeface="Calibri" panose="020F0502020204030204" pitchFamily="34" charset="0"/>
                        </a:rPr>
                      </a:br>
                      <a:r>
                        <a:rPr lang="fr-FR" sz="1200" b="1" i="0" u="none" strike="noStrike">
                          <a:solidFill>
                            <a:srgbClr val="000000"/>
                          </a:solidFill>
                          <a:effectLst/>
                          <a:latin typeface="Calibri" panose="020F0502020204030204" pitchFamily="34" charset="0"/>
                        </a:rPr>
                        <a:t>SAUR : 6 845</a:t>
                      </a:r>
                      <a:br>
                        <a:rPr lang="fr-FR" sz="1200" b="1" i="0" u="none" strike="noStrike">
                          <a:solidFill>
                            <a:srgbClr val="000000"/>
                          </a:solidFill>
                          <a:effectLst/>
                          <a:latin typeface="Calibri" panose="020F0502020204030204" pitchFamily="34" charset="0"/>
                        </a:rPr>
                      </a:br>
                      <a:r>
                        <a:rPr lang="fr-FR" sz="1200" b="1" i="0" u="none" strike="noStrike">
                          <a:solidFill>
                            <a:srgbClr val="000000"/>
                          </a:solidFill>
                          <a:effectLst/>
                          <a:latin typeface="Calibri" panose="020F0502020204030204" pitchFamily="34" charset="0"/>
                        </a:rPr>
                        <a:t>Veolia : 7 000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0,5419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dirty="0">
                          <a:solidFill>
                            <a:srgbClr val="FF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0,5419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a:solidFill>
                            <a:srgbClr val="FF0000"/>
                          </a:solidFill>
                          <a:effectLst/>
                          <a:latin typeface="Calibri" panose="020F050202020403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chemeClr val="tx1"/>
                          </a:solidFill>
                          <a:effectLst/>
                          <a:latin typeface="Calibri" panose="020F0502020204030204" pitchFamily="34" charset="0"/>
                        </a:rPr>
                        <a:t>0,5500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1" u="none" strike="noStrike">
                          <a:solidFill>
                            <a:srgbClr val="FF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Calibri" panose="020F0502020204030204" pitchFamily="34" charset="0"/>
                        </a:rPr>
                        <a:t>0,5419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17 073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70954977"/>
                  </a:ext>
                </a:extLst>
              </a:tr>
            </a:tbl>
          </a:graphicData>
        </a:graphic>
      </p:graphicFrame>
      <p:sp>
        <p:nvSpPr>
          <p:cNvPr id="6" name="ZoneTexte 5">
            <a:extLst>
              <a:ext uri="{FF2B5EF4-FFF2-40B4-BE49-F238E27FC236}">
                <a16:creationId xmlns:a16="http://schemas.microsoft.com/office/drawing/2014/main" xmlns="" id="{71E6C7CD-FA7B-4AB6-AFB2-95547EF1E05D}"/>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07950" y="-227692"/>
            <a:ext cx="8923338"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SIMULATION DE FACTURE 120 M3 – OFFRE BASE</a:t>
            </a:r>
          </a:p>
        </p:txBody>
      </p:sp>
      <p:sp>
        <p:nvSpPr>
          <p:cNvPr id="24579" name="Text Box 41"/>
          <p:cNvSpPr txBox="1">
            <a:spLocks noChangeArrowheads="1"/>
          </p:cNvSpPr>
          <p:nvPr/>
        </p:nvSpPr>
        <p:spPr bwMode="auto">
          <a:xfrm>
            <a:off x="107950" y="668896"/>
            <a:ext cx="8856538" cy="1169551"/>
          </a:xfrm>
          <a:prstGeom prst="rect">
            <a:avLst/>
          </a:prstGeom>
          <a:solidFill>
            <a:schemeClr val="bg1"/>
          </a:solidFill>
          <a:ln w="9525">
            <a:solidFill>
              <a:schemeClr val="tx1"/>
            </a:solidFill>
            <a:miter lim="800000"/>
            <a:headEnd/>
            <a:tailEnd/>
          </a:ln>
        </p:spPr>
        <p:txBody>
          <a:bodyPr wrap="square">
            <a:spAutoFit/>
          </a:bodyPr>
          <a:lstStyle/>
          <a:p>
            <a:pPr marL="177800" indent="-177800" algn="just">
              <a:buFont typeface="Arial" pitchFamily="34" charset="0"/>
              <a:buChar char="•"/>
            </a:pPr>
            <a:r>
              <a:rPr lang="fr-FR" sz="1400" u="sng" dirty="0"/>
              <a:t>Veolia</a:t>
            </a:r>
            <a:r>
              <a:rPr lang="fr-FR" sz="1400" dirty="0"/>
              <a:t> :			Baisse de 30,6% de la facture eau potable (-43,6% sur la part Délégataire)</a:t>
            </a:r>
          </a:p>
          <a:p>
            <a:pPr marL="177800" indent="-177800" algn="just">
              <a:buFont typeface="Arial" pitchFamily="34" charset="0"/>
              <a:buChar char="•"/>
            </a:pPr>
            <a:r>
              <a:rPr lang="fr-FR" sz="1400" u="sng" dirty="0"/>
              <a:t>Saur </a:t>
            </a:r>
            <a:r>
              <a:rPr lang="fr-FR" sz="1400" dirty="0"/>
              <a:t>: 			Baisse de 29,8% de la facture eau potable (-42,5% sur la part Délégataire)</a:t>
            </a:r>
          </a:p>
          <a:p>
            <a:pPr marL="177800" indent="-177800" algn="just">
              <a:buFont typeface="Arial" pitchFamily="34" charset="0"/>
              <a:buChar char="•"/>
            </a:pPr>
            <a:r>
              <a:rPr lang="fr-FR" sz="1400" u="sng" dirty="0" err="1"/>
              <a:t>Agur</a:t>
            </a:r>
            <a:r>
              <a:rPr lang="fr-FR" sz="1400" dirty="0"/>
              <a:t> :			Baisse de 29,0% de la facture eau potable (-41,3% sur la part Délégataire)</a:t>
            </a:r>
          </a:p>
          <a:p>
            <a:pPr marL="177800" indent="-177800" algn="just">
              <a:buFont typeface="Arial" pitchFamily="34" charset="0"/>
              <a:buChar char="•"/>
            </a:pPr>
            <a:endParaRPr lang="fr-FR" sz="1400" dirty="0"/>
          </a:p>
          <a:p>
            <a:pPr marL="177800" indent="-177800" algn="just">
              <a:buFont typeface="Arial" pitchFamily="34" charset="0"/>
              <a:buChar char="•"/>
            </a:pPr>
            <a:r>
              <a:rPr lang="fr-FR" sz="1400" dirty="0"/>
              <a:t>Cette baisse s’ajoute à celle intervenue courant 2019 (315,17 € soit 2,63 €/m3 au 1</a:t>
            </a:r>
            <a:r>
              <a:rPr lang="fr-FR" sz="1400" baseline="30000" dirty="0"/>
              <a:t>er</a:t>
            </a:r>
            <a:r>
              <a:rPr lang="fr-FR" sz="1400" dirty="0"/>
              <a:t> janvier 2019). </a:t>
            </a:r>
          </a:p>
        </p:txBody>
      </p:sp>
      <p:sp>
        <p:nvSpPr>
          <p:cNvPr id="8" name="ZoneTexte 7"/>
          <p:cNvSpPr txBox="1"/>
          <p:nvPr/>
        </p:nvSpPr>
        <p:spPr bwMode="auto">
          <a:xfrm>
            <a:off x="6048433" y="5488195"/>
            <a:ext cx="792162" cy="307777"/>
          </a:xfrm>
          <a:prstGeom prst="rect">
            <a:avLst/>
          </a:prstGeom>
          <a:solidFill>
            <a:srgbClr val="FFFFFF"/>
          </a:solidFill>
          <a:ln w="28575">
            <a:solidFill>
              <a:srgbClr val="92D050"/>
            </a:solidFill>
            <a:miter lim="800000"/>
            <a:headEnd/>
            <a:tailEnd/>
          </a:ln>
          <a:effectLst/>
        </p:spPr>
        <p:txBody>
          <a:bodyPr anchor="ctr">
            <a:spAutoFit/>
          </a:bodyPr>
          <a:lstStyle/>
          <a:p>
            <a:pPr marL="265113" indent="-265113">
              <a:spcBef>
                <a:spcPct val="20000"/>
              </a:spcBef>
              <a:buFont typeface="Wingdings" pitchFamily="2" charset="2"/>
              <a:buNone/>
              <a:defRPr/>
            </a:pPr>
            <a:r>
              <a:rPr lang="fr-FR" sz="1400" kern="0" dirty="0"/>
              <a:t>-29,8</a:t>
            </a:r>
            <a:r>
              <a:rPr lang="fr-FR" sz="1400" kern="0" dirty="0">
                <a:latin typeface="+mn-lt"/>
                <a:cs typeface="+mn-cs"/>
              </a:rPr>
              <a:t>%</a:t>
            </a:r>
          </a:p>
        </p:txBody>
      </p:sp>
      <p:sp>
        <p:nvSpPr>
          <p:cNvPr id="20" name="ZoneTexte 19"/>
          <p:cNvSpPr txBox="1"/>
          <p:nvPr/>
        </p:nvSpPr>
        <p:spPr bwMode="auto">
          <a:xfrm>
            <a:off x="4786592" y="5487595"/>
            <a:ext cx="790575" cy="307777"/>
          </a:xfrm>
          <a:prstGeom prst="rect">
            <a:avLst/>
          </a:prstGeom>
          <a:solidFill>
            <a:srgbClr val="FFFFFF"/>
          </a:solidFill>
          <a:ln w="28575">
            <a:solidFill>
              <a:srgbClr val="0000FF"/>
            </a:solidFill>
            <a:miter lim="800000"/>
            <a:headEnd/>
            <a:tailEnd/>
          </a:ln>
          <a:effectLst/>
        </p:spPr>
        <p:txBody>
          <a:bodyPr anchor="ctr">
            <a:spAutoFit/>
          </a:bodyPr>
          <a:lstStyle/>
          <a:p>
            <a:pPr marL="265113" indent="-265113" algn="ctr">
              <a:spcBef>
                <a:spcPct val="20000"/>
              </a:spcBef>
              <a:buFont typeface="Wingdings" pitchFamily="2" charset="2"/>
              <a:buNone/>
              <a:defRPr/>
            </a:pPr>
            <a:r>
              <a:rPr lang="fr-FR" sz="1400" kern="0" dirty="0">
                <a:latin typeface="+mn-lt"/>
                <a:cs typeface="+mn-cs"/>
              </a:rPr>
              <a:t>-29,0%</a:t>
            </a:r>
          </a:p>
        </p:txBody>
      </p:sp>
      <p:sp>
        <p:nvSpPr>
          <p:cNvPr id="9" name="ZoneTexte 8"/>
          <p:cNvSpPr txBox="1"/>
          <p:nvPr/>
        </p:nvSpPr>
        <p:spPr bwMode="auto">
          <a:xfrm>
            <a:off x="7380238" y="5487595"/>
            <a:ext cx="792162" cy="307777"/>
          </a:xfrm>
          <a:prstGeom prst="rect">
            <a:avLst/>
          </a:prstGeom>
          <a:solidFill>
            <a:srgbClr val="FFFFFF"/>
          </a:solidFill>
          <a:ln w="28575">
            <a:solidFill>
              <a:srgbClr val="FF0000"/>
            </a:solidFill>
            <a:miter lim="800000"/>
            <a:headEnd/>
            <a:tailEnd/>
          </a:ln>
          <a:effectLst/>
        </p:spPr>
        <p:txBody>
          <a:bodyPr anchor="ctr">
            <a:spAutoFit/>
          </a:bodyPr>
          <a:lstStyle/>
          <a:p>
            <a:pPr marL="265113" indent="-265113">
              <a:spcBef>
                <a:spcPct val="20000"/>
              </a:spcBef>
              <a:buFont typeface="Wingdings" pitchFamily="2" charset="2"/>
              <a:buNone/>
              <a:defRPr/>
            </a:pPr>
            <a:r>
              <a:rPr lang="fr-FR" sz="1400" kern="0" dirty="0">
                <a:latin typeface="+mn-lt"/>
                <a:cs typeface="+mn-cs"/>
              </a:rPr>
              <a:t>-30,6%</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21</a:t>
            </a:fld>
            <a:endParaRPr lang="fr-FR"/>
          </a:p>
        </p:txBody>
      </p:sp>
      <p:sp>
        <p:nvSpPr>
          <p:cNvPr id="11" name="ZoneTexte 10">
            <a:extLst>
              <a:ext uri="{FF2B5EF4-FFF2-40B4-BE49-F238E27FC236}">
                <a16:creationId xmlns:a16="http://schemas.microsoft.com/office/drawing/2014/main" xmlns="" id="{790ACA3E-0837-4233-9944-74D8659E247F}"/>
              </a:ext>
            </a:extLst>
          </p:cNvPr>
          <p:cNvSpPr txBox="1"/>
          <p:nvPr/>
        </p:nvSpPr>
        <p:spPr>
          <a:xfrm>
            <a:off x="323528" y="6407655"/>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pic>
        <p:nvPicPr>
          <p:cNvPr id="6" name="Image 5">
            <a:extLst>
              <a:ext uri="{FF2B5EF4-FFF2-40B4-BE49-F238E27FC236}">
                <a16:creationId xmlns:a16="http://schemas.microsoft.com/office/drawing/2014/main" xmlns="" id="{D8CFF64B-0EEF-4A93-8ED5-979742DA0D06}"/>
              </a:ext>
            </a:extLst>
          </p:cNvPr>
          <p:cNvPicPr>
            <a:picLocks noChangeAspect="1"/>
          </p:cNvPicPr>
          <p:nvPr/>
        </p:nvPicPr>
        <p:blipFill>
          <a:blip r:embed="rId2"/>
          <a:stretch>
            <a:fillRect/>
          </a:stretch>
        </p:blipFill>
        <p:spPr>
          <a:xfrm>
            <a:off x="336713" y="1932067"/>
            <a:ext cx="7950509" cy="310596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01D3AEE-E3E8-45DC-96E4-A9B42439F634}"/>
              </a:ext>
            </a:extLst>
          </p:cNvPr>
          <p:cNvPicPr>
            <a:picLocks noChangeAspect="1"/>
          </p:cNvPicPr>
          <p:nvPr/>
        </p:nvPicPr>
        <p:blipFill>
          <a:blip r:embed="rId2"/>
          <a:stretch>
            <a:fillRect/>
          </a:stretch>
        </p:blipFill>
        <p:spPr>
          <a:xfrm>
            <a:off x="1168964" y="3655724"/>
            <a:ext cx="6211351" cy="2206633"/>
          </a:xfrm>
          <a:prstGeom prst="rect">
            <a:avLst/>
          </a:prstGeom>
        </p:spPr>
      </p:pic>
      <p:sp>
        <p:nvSpPr>
          <p:cNvPr id="4" name="Titre 1"/>
          <p:cNvSpPr txBox="1">
            <a:spLocks/>
          </p:cNvSpPr>
          <p:nvPr/>
        </p:nvSpPr>
        <p:spPr bwMode="auto">
          <a:xfrm>
            <a:off x="110331" y="-207264"/>
            <a:ext cx="8923338"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COMPARAISON DES FORMULES D’INDEXATION</a:t>
            </a:r>
          </a:p>
        </p:txBody>
      </p:sp>
      <p:sp>
        <p:nvSpPr>
          <p:cNvPr id="23555" name="Text Box 41"/>
          <p:cNvSpPr txBox="1">
            <a:spLocks noChangeArrowheads="1"/>
          </p:cNvSpPr>
          <p:nvPr/>
        </p:nvSpPr>
        <p:spPr bwMode="auto">
          <a:xfrm>
            <a:off x="285750" y="679874"/>
            <a:ext cx="8572500" cy="461665"/>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r>
              <a:rPr lang="fr-FR" sz="1200" dirty="0"/>
              <a:t>Les formules proposées par les candidats utilisent globalement les mêmes indices et conduisent à des évolutions assez proches</a:t>
            </a:r>
          </a:p>
        </p:txBody>
      </p:sp>
      <p:sp>
        <p:nvSpPr>
          <p:cNvPr id="7" name="ZoneTexte 6"/>
          <p:cNvSpPr txBox="1"/>
          <p:nvPr/>
        </p:nvSpPr>
        <p:spPr bwMode="auto">
          <a:xfrm>
            <a:off x="6553200" y="3340366"/>
            <a:ext cx="1080120" cy="307777"/>
          </a:xfrm>
          <a:prstGeom prst="rect">
            <a:avLst/>
          </a:prstGeom>
          <a:solidFill>
            <a:srgbClr val="FFFFFF"/>
          </a:solidFill>
          <a:ln w="28575">
            <a:solidFill>
              <a:srgbClr val="FF0000"/>
            </a:solidFill>
            <a:miter lim="800000"/>
            <a:headEnd/>
            <a:tailEnd/>
          </a:ln>
          <a:effectLst/>
        </p:spPr>
        <p:txBody>
          <a:bodyPr wrap="square" anchor="ctr">
            <a:spAutoFit/>
          </a:bodyPr>
          <a:lstStyle/>
          <a:p>
            <a:pPr marL="265113" indent="-265113">
              <a:spcBef>
                <a:spcPct val="20000"/>
              </a:spcBef>
              <a:buFont typeface="Wingdings" pitchFamily="2" charset="2"/>
              <a:buNone/>
              <a:defRPr/>
            </a:pPr>
            <a:r>
              <a:rPr lang="fr-FR" sz="1400" kern="0" dirty="0">
                <a:latin typeface="+mn-lt"/>
                <a:cs typeface="+mn-cs"/>
              </a:rPr>
              <a:t>+0,6%/an</a:t>
            </a:r>
          </a:p>
        </p:txBody>
      </p:sp>
      <p:sp>
        <p:nvSpPr>
          <p:cNvPr id="8" name="ZoneTexte 7"/>
          <p:cNvSpPr txBox="1"/>
          <p:nvPr/>
        </p:nvSpPr>
        <p:spPr bwMode="auto">
          <a:xfrm>
            <a:off x="4644008" y="3347947"/>
            <a:ext cx="1079847" cy="307777"/>
          </a:xfrm>
          <a:prstGeom prst="rect">
            <a:avLst/>
          </a:prstGeom>
          <a:solidFill>
            <a:srgbClr val="FFFFFF"/>
          </a:solidFill>
          <a:ln w="28575">
            <a:solidFill>
              <a:srgbClr val="0000FF"/>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400" kern="0" dirty="0">
                <a:latin typeface="+mn-lt"/>
                <a:cs typeface="+mn-cs"/>
              </a:rPr>
              <a:t>+0,6%/an</a:t>
            </a:r>
          </a:p>
        </p:txBody>
      </p:sp>
      <p:sp>
        <p:nvSpPr>
          <p:cNvPr id="9" name="ZoneTexte 8"/>
          <p:cNvSpPr txBox="1"/>
          <p:nvPr/>
        </p:nvSpPr>
        <p:spPr>
          <a:xfrm>
            <a:off x="1259632" y="1916832"/>
            <a:ext cx="2016224" cy="523220"/>
          </a:xfrm>
          <a:prstGeom prst="rect">
            <a:avLst/>
          </a:prstGeom>
          <a:noFill/>
        </p:spPr>
        <p:txBody>
          <a:bodyPr wrap="square" rtlCol="0">
            <a:spAutoFit/>
          </a:bodyPr>
          <a:lstStyle/>
          <a:p>
            <a:r>
              <a:rPr lang="fr-FR" sz="1400" dirty="0"/>
              <a:t>Décomposition de la formule :</a:t>
            </a:r>
          </a:p>
        </p:txBody>
      </p:sp>
      <p:graphicFrame>
        <p:nvGraphicFramePr>
          <p:cNvPr id="2" name="Tableau 1"/>
          <p:cNvGraphicFramePr>
            <a:graphicFrameLocks noGrp="1"/>
          </p:cNvGraphicFramePr>
          <p:nvPr>
            <p:extLst>
              <p:ext uri="{D42A27DB-BD31-4B8C-83A1-F6EECF244321}">
                <p14:modId xmlns:p14="http://schemas.microsoft.com/office/powerpoint/2010/main" val="2434692935"/>
              </p:ext>
            </p:extLst>
          </p:nvPr>
        </p:nvGraphicFramePr>
        <p:xfrm>
          <a:off x="3286720" y="1772816"/>
          <a:ext cx="4669655" cy="1147564"/>
        </p:xfrm>
        <a:graphic>
          <a:graphicData uri="http://schemas.openxmlformats.org/drawingml/2006/table">
            <a:tbl>
              <a:tblPr/>
              <a:tblGrid>
                <a:gridCol w="2107040">
                  <a:extLst>
                    <a:ext uri="{9D8B030D-6E8A-4147-A177-3AD203B41FA5}">
                      <a16:colId xmlns:a16="http://schemas.microsoft.com/office/drawing/2014/main" xmlns="" val="2336534728"/>
                    </a:ext>
                  </a:extLst>
                </a:gridCol>
                <a:gridCol w="854205">
                  <a:extLst>
                    <a:ext uri="{9D8B030D-6E8A-4147-A177-3AD203B41FA5}">
                      <a16:colId xmlns:a16="http://schemas.microsoft.com/office/drawing/2014/main" xmlns="" val="2920717716"/>
                    </a:ext>
                  </a:extLst>
                </a:gridCol>
                <a:gridCol w="854205">
                  <a:extLst>
                    <a:ext uri="{9D8B030D-6E8A-4147-A177-3AD203B41FA5}">
                      <a16:colId xmlns:a16="http://schemas.microsoft.com/office/drawing/2014/main" xmlns="" val="3972372608"/>
                    </a:ext>
                  </a:extLst>
                </a:gridCol>
                <a:gridCol w="854205">
                  <a:extLst>
                    <a:ext uri="{9D8B030D-6E8A-4147-A177-3AD203B41FA5}">
                      <a16:colId xmlns:a16="http://schemas.microsoft.com/office/drawing/2014/main" xmlns="" val="236828125"/>
                    </a:ext>
                  </a:extLst>
                </a:gridCol>
              </a:tblGrid>
              <a:tr h="190500">
                <a:tc>
                  <a:txBody>
                    <a:bodyPr/>
                    <a:lstStyle/>
                    <a:p>
                      <a:pPr algn="l" fontAlgn="b"/>
                      <a:endParaRPr lang="fr-FR" sz="1200" b="0" i="0" u="none" strike="noStrike" dirty="0">
                        <a:solidFill>
                          <a:srgbClr val="000000"/>
                        </a:solidFill>
                        <a:effectLst/>
                        <a:latin typeface="+mj-lt"/>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err="1">
                          <a:solidFill>
                            <a:srgbClr val="000000"/>
                          </a:solidFill>
                          <a:effectLst/>
                          <a:latin typeface="+mj-lt"/>
                        </a:rPr>
                        <a:t>Agur</a:t>
                      </a:r>
                      <a:endParaRPr lang="fr-FR" sz="1200" b="0" i="0" u="none" strike="noStrike" dirty="0">
                        <a:solidFill>
                          <a:srgbClr val="000000"/>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b"/>
                      <a:r>
                        <a:rPr lang="fr-FR" sz="1200" b="0" i="0" u="none" strike="noStrike" dirty="0">
                          <a:solidFill>
                            <a:srgbClr val="000000"/>
                          </a:solidFill>
                          <a:effectLst/>
                          <a:latin typeface="+mj-lt"/>
                        </a:rPr>
                        <a:t>SAUR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fr-FR" sz="1200" b="0" i="0" u="none" strike="noStrike">
                          <a:solidFill>
                            <a:srgbClr val="000000"/>
                          </a:solidFill>
                          <a:effectLst/>
                          <a:latin typeface="+mj-lt"/>
                        </a:rPr>
                        <a:t>Veolia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005316600"/>
                  </a:ext>
                </a:extLst>
              </a:tr>
              <a:tr h="190500">
                <a:tc>
                  <a:txBody>
                    <a:bodyPr/>
                    <a:lstStyle/>
                    <a:p>
                      <a:pPr algn="l" fontAlgn="b"/>
                      <a:r>
                        <a:rPr lang="fr-FR" sz="1200" b="0" i="0" u="none" strike="noStrike">
                          <a:solidFill>
                            <a:srgbClr val="000000"/>
                          </a:solidFill>
                          <a:effectLst/>
                          <a:latin typeface="+mj-lt"/>
                        </a:rPr>
                        <a:t>Fixe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mj-lt"/>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2579421"/>
                  </a:ext>
                </a:extLst>
              </a:tr>
              <a:tr h="195064">
                <a:tc>
                  <a:txBody>
                    <a:bodyPr/>
                    <a:lstStyle/>
                    <a:p>
                      <a:pPr algn="l" fontAlgn="b"/>
                      <a:r>
                        <a:rPr lang="fr-FR" sz="1200" b="0" i="0" u="none" strike="noStrike" dirty="0">
                          <a:solidFill>
                            <a:srgbClr val="000000"/>
                          </a:solidFill>
                          <a:effectLst/>
                          <a:latin typeface="+mj-lt"/>
                        </a:rPr>
                        <a:t>Salaire (ICHT-E)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0861711"/>
                  </a:ext>
                </a:extLst>
              </a:tr>
              <a:tr h="190500">
                <a:tc>
                  <a:txBody>
                    <a:bodyPr/>
                    <a:lstStyle/>
                    <a:p>
                      <a:pPr algn="l" fontAlgn="b"/>
                      <a:r>
                        <a:rPr lang="fr-FR" sz="1200" b="0" i="0" u="none" strike="noStrike">
                          <a:solidFill>
                            <a:srgbClr val="000000"/>
                          </a:solidFill>
                          <a:effectLst/>
                          <a:latin typeface="+mj-lt"/>
                        </a:rPr>
                        <a:t>Electricité (Moyenne Tension)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21715292"/>
                  </a:ext>
                </a:extLst>
              </a:tr>
              <a:tr h="190500">
                <a:tc>
                  <a:txBody>
                    <a:bodyPr/>
                    <a:lstStyle/>
                    <a:p>
                      <a:pPr algn="l" fontAlgn="b"/>
                      <a:r>
                        <a:rPr lang="fr-FR" sz="1200" b="0" i="0" u="none" strike="noStrike" dirty="0">
                          <a:solidFill>
                            <a:srgbClr val="000000"/>
                          </a:solidFill>
                          <a:effectLst/>
                          <a:latin typeface="+mj-lt"/>
                        </a:rPr>
                        <a:t>Travaux Publics (TP10a)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09016970"/>
                  </a:ext>
                </a:extLst>
              </a:tr>
              <a:tr h="190500">
                <a:tc>
                  <a:txBody>
                    <a:bodyPr/>
                    <a:lstStyle/>
                    <a:p>
                      <a:pPr algn="l" fontAlgn="b"/>
                      <a:r>
                        <a:rPr lang="fr-FR" sz="1200" b="0" i="0" u="none" strike="noStrike">
                          <a:solidFill>
                            <a:srgbClr val="000000"/>
                          </a:solidFill>
                          <a:effectLst/>
                          <a:latin typeface="+mj-lt"/>
                        </a:rPr>
                        <a:t>Divers (FSD2/FD)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j-lt"/>
                        </a:rPr>
                        <a:t> 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63025987"/>
                  </a:ext>
                </a:extLst>
              </a:tr>
            </a:tbl>
          </a:graphicData>
        </a:graphic>
      </p:graphicFrame>
      <p:sp>
        <p:nvSpPr>
          <p:cNvPr id="11" name="ZoneTexte 10"/>
          <p:cNvSpPr txBox="1"/>
          <p:nvPr/>
        </p:nvSpPr>
        <p:spPr bwMode="auto">
          <a:xfrm>
            <a:off x="6876255" y="3750850"/>
            <a:ext cx="1080120" cy="307777"/>
          </a:xfrm>
          <a:prstGeom prst="rect">
            <a:avLst/>
          </a:prstGeom>
          <a:solidFill>
            <a:srgbClr val="FFFFFF"/>
          </a:solidFill>
          <a:ln w="28575">
            <a:solidFill>
              <a:srgbClr val="92D050"/>
            </a:solidFill>
            <a:miter lim="800000"/>
            <a:headEnd/>
            <a:tailEnd/>
          </a:ln>
          <a:effectLst/>
        </p:spPr>
        <p:txBody>
          <a:bodyPr wrap="square" anchor="ctr">
            <a:spAutoFit/>
          </a:bodyPr>
          <a:lstStyle/>
          <a:p>
            <a:pPr marL="265113" indent="-265113">
              <a:spcBef>
                <a:spcPct val="20000"/>
              </a:spcBef>
              <a:buFont typeface="Wingdings" pitchFamily="2" charset="2"/>
              <a:buNone/>
              <a:defRPr/>
            </a:pPr>
            <a:r>
              <a:rPr lang="fr-FR" sz="1400" kern="0" dirty="0">
                <a:latin typeface="+mn-lt"/>
                <a:cs typeface="+mn-cs"/>
              </a:rPr>
              <a:t>+0,6%/an</a:t>
            </a:r>
          </a:p>
        </p:txBody>
      </p:sp>
      <p:sp>
        <p:nvSpPr>
          <p:cNvPr id="5" name="Espace réservé du numéro de diapositive 4"/>
          <p:cNvSpPr>
            <a:spLocks noGrp="1"/>
          </p:cNvSpPr>
          <p:nvPr>
            <p:ph type="sldNum" sz="quarter" idx="12"/>
          </p:nvPr>
        </p:nvSpPr>
        <p:spPr/>
        <p:txBody>
          <a:bodyPr/>
          <a:lstStyle/>
          <a:p>
            <a:fld id="{8D643344-2B0D-4561-82F5-68811833B7EE}" type="slidenum">
              <a:rPr lang="fr-FR" smtClean="0"/>
              <a:pPr/>
              <a:t>22</a:t>
            </a:fld>
            <a:endParaRPr lang="fr-FR"/>
          </a:p>
        </p:txBody>
      </p:sp>
      <p:sp>
        <p:nvSpPr>
          <p:cNvPr id="12" name="ZoneTexte 11">
            <a:extLst>
              <a:ext uri="{FF2B5EF4-FFF2-40B4-BE49-F238E27FC236}">
                <a16:creationId xmlns:a16="http://schemas.microsoft.com/office/drawing/2014/main" xmlns="" id="{048127A6-6E32-49DD-B7B9-B23BEAC04099}"/>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10331" y="131135"/>
            <a:ext cx="8923338"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COMPARAISON DES TARIFS HORS TVA – </a:t>
            </a:r>
            <a:r>
              <a:rPr lang="fr-FR" sz="1600" b="1" kern="0" dirty="0">
                <a:latin typeface="Arial" charset="0"/>
                <a:cs typeface="Arial" charset="0"/>
              </a:rPr>
              <a:t>AUTRES ELEMENTS TARIFAIRES</a:t>
            </a:r>
          </a:p>
        </p:txBody>
      </p:sp>
      <p:sp>
        <p:nvSpPr>
          <p:cNvPr id="3" name="Espace réservé du numéro de diapositive 2"/>
          <p:cNvSpPr>
            <a:spLocks noGrp="1"/>
          </p:cNvSpPr>
          <p:nvPr>
            <p:ph type="sldNum" sz="quarter" idx="12"/>
          </p:nvPr>
        </p:nvSpPr>
        <p:spPr/>
        <p:txBody>
          <a:bodyPr/>
          <a:lstStyle/>
          <a:p>
            <a:fld id="{8D643344-2B0D-4561-82F5-68811833B7EE}" type="slidenum">
              <a:rPr lang="fr-FR" smtClean="0"/>
              <a:pPr/>
              <a:t>23</a:t>
            </a:fld>
            <a:endParaRPr lang="fr-FR"/>
          </a:p>
        </p:txBody>
      </p:sp>
      <p:graphicFrame>
        <p:nvGraphicFramePr>
          <p:cNvPr id="7" name="Tableau 6">
            <a:extLst>
              <a:ext uri="{FF2B5EF4-FFF2-40B4-BE49-F238E27FC236}">
                <a16:creationId xmlns:a16="http://schemas.microsoft.com/office/drawing/2014/main" xmlns="" id="{22C0BD9E-36FD-4356-AAD1-5AA35EBED92C}"/>
              </a:ext>
            </a:extLst>
          </p:cNvPr>
          <p:cNvGraphicFramePr>
            <a:graphicFrameLocks noGrp="1"/>
          </p:cNvGraphicFramePr>
          <p:nvPr>
            <p:extLst>
              <p:ext uri="{D42A27DB-BD31-4B8C-83A1-F6EECF244321}">
                <p14:modId xmlns:p14="http://schemas.microsoft.com/office/powerpoint/2010/main" val="2348048441"/>
              </p:ext>
            </p:extLst>
          </p:nvPr>
        </p:nvGraphicFramePr>
        <p:xfrm>
          <a:off x="457200" y="1743564"/>
          <a:ext cx="8229600" cy="3780063"/>
        </p:xfrm>
        <a:graphic>
          <a:graphicData uri="http://schemas.openxmlformats.org/drawingml/2006/table">
            <a:tbl>
              <a:tblPr/>
              <a:tblGrid>
                <a:gridCol w="599133">
                  <a:extLst>
                    <a:ext uri="{9D8B030D-6E8A-4147-A177-3AD203B41FA5}">
                      <a16:colId xmlns:a16="http://schemas.microsoft.com/office/drawing/2014/main" xmlns="" val="1456227240"/>
                    </a:ext>
                  </a:extLst>
                </a:gridCol>
                <a:gridCol w="859134">
                  <a:extLst>
                    <a:ext uri="{9D8B030D-6E8A-4147-A177-3AD203B41FA5}">
                      <a16:colId xmlns:a16="http://schemas.microsoft.com/office/drawing/2014/main" xmlns="" val="861722283"/>
                    </a:ext>
                  </a:extLst>
                </a:gridCol>
                <a:gridCol w="79131">
                  <a:extLst>
                    <a:ext uri="{9D8B030D-6E8A-4147-A177-3AD203B41FA5}">
                      <a16:colId xmlns:a16="http://schemas.microsoft.com/office/drawing/2014/main" xmlns="" val="1745999747"/>
                    </a:ext>
                  </a:extLst>
                </a:gridCol>
                <a:gridCol w="1910443">
                  <a:extLst>
                    <a:ext uri="{9D8B030D-6E8A-4147-A177-3AD203B41FA5}">
                      <a16:colId xmlns:a16="http://schemas.microsoft.com/office/drawing/2014/main" xmlns="" val="4001833186"/>
                    </a:ext>
                  </a:extLst>
                </a:gridCol>
                <a:gridCol w="90435">
                  <a:extLst>
                    <a:ext uri="{9D8B030D-6E8A-4147-A177-3AD203B41FA5}">
                      <a16:colId xmlns:a16="http://schemas.microsoft.com/office/drawing/2014/main" xmlns="" val="2954678171"/>
                    </a:ext>
                  </a:extLst>
                </a:gridCol>
                <a:gridCol w="666959">
                  <a:extLst>
                    <a:ext uri="{9D8B030D-6E8A-4147-A177-3AD203B41FA5}">
                      <a16:colId xmlns:a16="http://schemas.microsoft.com/office/drawing/2014/main" xmlns="" val="195940139"/>
                    </a:ext>
                  </a:extLst>
                </a:gridCol>
                <a:gridCol w="768699">
                  <a:extLst>
                    <a:ext uri="{9D8B030D-6E8A-4147-A177-3AD203B41FA5}">
                      <a16:colId xmlns:a16="http://schemas.microsoft.com/office/drawing/2014/main" xmlns="" val="2372768540"/>
                    </a:ext>
                  </a:extLst>
                </a:gridCol>
                <a:gridCol w="79131">
                  <a:extLst>
                    <a:ext uri="{9D8B030D-6E8A-4147-A177-3AD203B41FA5}">
                      <a16:colId xmlns:a16="http://schemas.microsoft.com/office/drawing/2014/main" xmlns="" val="2968550958"/>
                    </a:ext>
                  </a:extLst>
                </a:gridCol>
                <a:gridCol w="723481">
                  <a:extLst>
                    <a:ext uri="{9D8B030D-6E8A-4147-A177-3AD203B41FA5}">
                      <a16:colId xmlns:a16="http://schemas.microsoft.com/office/drawing/2014/main" xmlns="" val="598203990"/>
                    </a:ext>
                  </a:extLst>
                </a:gridCol>
                <a:gridCol w="791308">
                  <a:extLst>
                    <a:ext uri="{9D8B030D-6E8A-4147-A177-3AD203B41FA5}">
                      <a16:colId xmlns:a16="http://schemas.microsoft.com/office/drawing/2014/main" xmlns="" val="809227752"/>
                    </a:ext>
                  </a:extLst>
                </a:gridCol>
                <a:gridCol w="90435">
                  <a:extLst>
                    <a:ext uri="{9D8B030D-6E8A-4147-A177-3AD203B41FA5}">
                      <a16:colId xmlns:a16="http://schemas.microsoft.com/office/drawing/2014/main" xmlns="" val="4189096828"/>
                    </a:ext>
                  </a:extLst>
                </a:gridCol>
                <a:gridCol w="780003">
                  <a:extLst>
                    <a:ext uri="{9D8B030D-6E8A-4147-A177-3AD203B41FA5}">
                      <a16:colId xmlns:a16="http://schemas.microsoft.com/office/drawing/2014/main" xmlns="" val="3615328252"/>
                    </a:ext>
                  </a:extLst>
                </a:gridCol>
                <a:gridCol w="791308">
                  <a:extLst>
                    <a:ext uri="{9D8B030D-6E8A-4147-A177-3AD203B41FA5}">
                      <a16:colId xmlns:a16="http://schemas.microsoft.com/office/drawing/2014/main" xmlns="" val="3628466132"/>
                    </a:ext>
                  </a:extLst>
                </a:gridCol>
              </a:tblGrid>
              <a:tr h="373045">
                <a:tc gridSpan="4">
                  <a:txBody>
                    <a:bodyPr/>
                    <a:lstStyle/>
                    <a:p>
                      <a:pPr algn="l" fontAlgn="ctr"/>
                      <a:r>
                        <a:rPr lang="fr-FR" sz="1000" b="0" i="0" u="none" strike="noStrike" dirty="0">
                          <a:solidFill>
                            <a:srgbClr val="000000"/>
                          </a:solidFill>
                          <a:effectLst/>
                          <a:latin typeface="Calibri" panose="020F0502020204030204" pitchFamily="34" charset="0"/>
                        </a:rPr>
                        <a:t>Tarifs en € HT</a:t>
                      </a: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hMerge="1">
                  <a:txBody>
                    <a:bodyPr/>
                    <a:lstStyle/>
                    <a:p>
                      <a:pPr algn="l" fontAlgn="ctr"/>
                      <a:endParaRPr lang="fr-FR"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hMerge="1">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hMerge="1">
                  <a:txBody>
                    <a:bodyPr/>
                    <a:lstStyle/>
                    <a:p>
                      <a:pPr algn="l" fontAlgn="ctr"/>
                      <a:endParaRPr lang="fr-FR" sz="10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rgbClr val="000000"/>
                          </a:solidFill>
                          <a:effectLst/>
                          <a:latin typeface="Calibri" panose="020F0502020204030204" pitchFamily="34" charset="0"/>
                        </a:rPr>
                        <a:t>Agur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rgbClr val="000000"/>
                          </a:solidFill>
                          <a:effectLst/>
                          <a:latin typeface="Calibri" panose="020F0502020204030204" pitchFamily="34" charset="0"/>
                        </a:rPr>
                        <a:t>SAUR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rgbClr val="000000"/>
                          </a:solidFill>
                          <a:effectLst/>
                          <a:latin typeface="Calibri" panose="020F0502020204030204" pitchFamily="34" charset="0"/>
                        </a:rPr>
                        <a:t>Veolia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extLst>
                  <a:ext uri="{0D108BD9-81ED-4DB2-BD59-A6C34878D82A}">
                    <a16:rowId xmlns:a16="http://schemas.microsoft.com/office/drawing/2014/main" xmlns="" val="1644946124"/>
                  </a:ext>
                </a:extLst>
              </a:tr>
              <a:tr h="406958">
                <a:tc gridSpan="4">
                  <a:txBody>
                    <a:bodyPr/>
                    <a:lstStyle/>
                    <a:p>
                      <a:pPr algn="l" fontAlgn="ctr"/>
                      <a:r>
                        <a:rPr lang="fr-FR" sz="1000" b="1" i="0" u="none" strike="noStrike">
                          <a:solidFill>
                            <a:srgbClr val="000000"/>
                          </a:solidFill>
                          <a:effectLst/>
                          <a:latin typeface="Calibri" panose="020F0502020204030204" pitchFamily="34" charset="0"/>
                        </a:rPr>
                        <a:t>Frais d'accès au service sans déplacement / avec déplacement</a:t>
                      </a:r>
                      <a:br>
                        <a:rPr lang="fr-FR" sz="1000" b="1" i="0" u="none" strike="noStrike">
                          <a:solidFill>
                            <a:srgbClr val="000000"/>
                          </a:solidFill>
                          <a:effectLst/>
                          <a:latin typeface="Calibri" panose="020F0502020204030204" pitchFamily="34" charset="0"/>
                        </a:rPr>
                      </a:br>
                      <a:endParaRPr lang="fr-FR" sz="10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35 € sans déplacement</a:t>
                      </a:r>
                      <a:br>
                        <a:rPr lang="fr-FR" sz="1000" b="0" i="0" u="none" strike="noStrike" dirty="0">
                          <a:solidFill>
                            <a:schemeClr val="tx1"/>
                          </a:solidFill>
                          <a:effectLst/>
                          <a:latin typeface="Calibri" panose="020F0502020204030204" pitchFamily="34" charset="0"/>
                        </a:rPr>
                      </a:br>
                      <a:r>
                        <a:rPr lang="fr-FR" sz="1000" b="0" i="0" u="none" strike="noStrike" dirty="0">
                          <a:solidFill>
                            <a:schemeClr val="tx1"/>
                          </a:solidFill>
                          <a:effectLst/>
                          <a:latin typeface="Calibri" panose="020F0502020204030204" pitchFamily="34" charset="0"/>
                        </a:rPr>
                        <a:t>75 € avec déplacement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45 € sans déplacement</a:t>
                      </a:r>
                      <a:br>
                        <a:rPr lang="fr-FR" sz="1000" b="0" i="0" u="none" strike="noStrike" dirty="0">
                          <a:solidFill>
                            <a:schemeClr val="tx1"/>
                          </a:solidFill>
                          <a:effectLst/>
                          <a:latin typeface="Calibri" panose="020F0502020204030204" pitchFamily="34" charset="0"/>
                        </a:rPr>
                      </a:br>
                      <a:r>
                        <a:rPr lang="fr-FR" sz="1000" b="0" i="0" u="none" strike="noStrike" dirty="0">
                          <a:solidFill>
                            <a:schemeClr val="tx1"/>
                          </a:solidFill>
                          <a:effectLst/>
                          <a:latin typeface="Calibri" panose="020F0502020204030204" pitchFamily="34" charset="0"/>
                        </a:rPr>
                        <a:t>65 € avec déplacement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chemeClr val="tx1"/>
                          </a:solidFill>
                          <a:effectLst/>
                          <a:latin typeface="Calibri" panose="020F0502020204030204" pitchFamily="34" charset="0"/>
                        </a:rPr>
                        <a:t>45,00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67442611"/>
                  </a:ext>
                </a:extLst>
              </a:tr>
              <a:tr h="149218">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58634509"/>
                  </a:ext>
                </a:extLst>
              </a:tr>
              <a:tr h="347610">
                <a:tc gridSpan="4">
                  <a:txBody>
                    <a:bodyPr/>
                    <a:lstStyle/>
                    <a:p>
                      <a:pPr algn="ctr" fontAlgn="ctr"/>
                      <a:r>
                        <a:rPr lang="fr-FR" sz="1000" b="1" i="0" u="none" strike="noStrike">
                          <a:solidFill>
                            <a:srgbClr val="000000"/>
                          </a:solidFill>
                          <a:effectLst/>
                          <a:latin typeface="Calibri" panose="020F0502020204030204" pitchFamily="34" charset="0"/>
                        </a:rPr>
                        <a:t>Pénalité pour retard de paiement - non professionnel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3 puis 10 € puis 50 €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chemeClr val="tx1"/>
                          </a:solidFill>
                          <a:effectLst/>
                          <a:latin typeface="Calibri" panose="020F0502020204030204" pitchFamily="34" charset="0"/>
                        </a:rPr>
                        <a:t>3 puis 12 € puis 1% /mois de retard (mini 12,50 €)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12 € puis 12 € puis 30 €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1915595749"/>
                  </a:ext>
                </a:extLst>
              </a:tr>
              <a:tr h="149218">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31085031"/>
                  </a:ext>
                </a:extLst>
              </a:tr>
              <a:tr h="347610">
                <a:tc gridSpan="4">
                  <a:txBody>
                    <a:bodyPr/>
                    <a:lstStyle/>
                    <a:p>
                      <a:pPr algn="l" fontAlgn="ctr"/>
                      <a:r>
                        <a:rPr lang="fr-FR" sz="1000" b="1" i="0" u="none" strike="noStrike">
                          <a:solidFill>
                            <a:srgbClr val="000000"/>
                          </a:solidFill>
                          <a:effectLst/>
                          <a:latin typeface="Calibri" panose="020F0502020204030204" pitchFamily="34" charset="0"/>
                        </a:rPr>
                        <a:t>Ouverture/ fermeture (par déplacement)</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65,00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chemeClr val="tx1"/>
                          </a:solidFill>
                          <a:effectLst/>
                          <a:latin typeface="Calibri" panose="020F0502020204030204" pitchFamily="34" charset="0"/>
                        </a:rPr>
                        <a:t>53,00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4149273593"/>
                  </a:ext>
                </a:extLst>
              </a:tr>
              <a:tr h="149218">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18799975"/>
                  </a:ext>
                </a:extLst>
              </a:tr>
              <a:tr h="347610">
                <a:tc gridSpan="4">
                  <a:txBody>
                    <a:bodyPr/>
                    <a:lstStyle/>
                    <a:p>
                      <a:pPr algn="l" fontAlgn="ctr"/>
                      <a:r>
                        <a:rPr lang="fr-FR" sz="1000" b="1" i="0" u="none" strike="noStrike" dirty="0">
                          <a:solidFill>
                            <a:srgbClr val="000000"/>
                          </a:solidFill>
                          <a:effectLst/>
                          <a:latin typeface="Calibri" panose="020F0502020204030204" pitchFamily="34" charset="0"/>
                        </a:rPr>
                        <a:t>Contrôle sur place du compteur à la demande de l'abonné(jaugeage)</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75,00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chemeClr val="tx1"/>
                          </a:solidFill>
                          <a:effectLst/>
                          <a:latin typeface="Calibri" panose="020F050202020403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chemeClr val="tx1"/>
                          </a:solidFill>
                          <a:effectLst/>
                          <a:latin typeface="Calibri" panose="020F0502020204030204" pitchFamily="34" charset="0"/>
                        </a:rPr>
                        <a:t>109,00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395427820"/>
                  </a:ext>
                </a:extLst>
              </a:tr>
              <a:tr h="149218">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597946"/>
                  </a:ext>
                </a:extLst>
              </a:tr>
              <a:tr h="347610">
                <a:tc gridSpan="4">
                  <a:txBody>
                    <a:bodyPr/>
                    <a:lstStyle/>
                    <a:p>
                      <a:pPr algn="l" fontAlgn="ctr"/>
                      <a:r>
                        <a:rPr lang="fr-FR" sz="1000" b="1" i="0" u="none" strike="noStrike">
                          <a:solidFill>
                            <a:srgbClr val="000000"/>
                          </a:solidFill>
                          <a:effectLst/>
                          <a:latin typeface="Calibri" panose="020F0502020204030204" pitchFamily="34" charset="0"/>
                        </a:rPr>
                        <a:t>Remplacement d'un compteur DN 15 à la charge de l'abonné</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75,00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63,00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a:solidFill>
                            <a:schemeClr val="tx1"/>
                          </a:solidFill>
                          <a:effectLst/>
                          <a:latin typeface="Calibri" panose="020F0502020204030204" pitchFamily="34" charset="0"/>
                        </a:rPr>
                        <a:t>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2755666865"/>
                  </a:ext>
                </a:extLst>
              </a:tr>
              <a:tr h="149218">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68314550"/>
                  </a:ext>
                </a:extLst>
              </a:tr>
              <a:tr h="347610">
                <a:tc gridSpan="4">
                  <a:txBody>
                    <a:bodyPr/>
                    <a:lstStyle/>
                    <a:p>
                      <a:pPr algn="l" fontAlgn="ctr"/>
                      <a:r>
                        <a:rPr lang="fr-FR" sz="1000" b="1" i="0" u="none" strike="noStrike" dirty="0">
                          <a:solidFill>
                            <a:srgbClr val="000000"/>
                          </a:solidFill>
                          <a:effectLst/>
                          <a:latin typeface="Calibri" panose="020F0502020204030204" pitchFamily="34" charset="0"/>
                        </a:rPr>
                        <a:t>Contrôle des dispositifs de prélèvements privés</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90,00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65,00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132,00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2930887350"/>
                  </a:ext>
                </a:extLst>
              </a:tr>
              <a:tr h="133575">
                <a:tc gridSpan="13">
                  <a:txBody>
                    <a:bodyPr/>
                    <a:lstStyle/>
                    <a:p>
                      <a:pPr algn="l" fontAlgn="ctr"/>
                      <a:endParaRPr lang="fr-FR" sz="10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l" fontAlgn="ctr"/>
                      <a:endParaRPr lang="fr-FR" sz="1000" b="0" i="0" u="none" strike="noStrike" dirty="0">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ctr" fontAlgn="ctr"/>
                      <a:endParaRPr lang="fr-FR"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ctr" fontAlgn="ctr"/>
                      <a:endParaRPr lang="fr-FR" sz="1000" b="0" i="0" u="none" strike="noStrike" dirty="0">
                        <a:solidFill>
                          <a:schemeClr val="accent5"/>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pPr algn="l" fontAlgn="ctr"/>
                      <a:endParaRPr lang="fr-FR"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ctr" fontAlgn="ctr"/>
                      <a:endParaRPr lang="fr-FR"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4600385"/>
                  </a:ext>
                </a:extLst>
              </a:tr>
              <a:tr h="347610">
                <a:tc gridSpan="4">
                  <a:txBody>
                    <a:bodyPr/>
                    <a:lstStyle/>
                    <a:p>
                      <a:pPr algn="l" fontAlgn="ctr"/>
                      <a:r>
                        <a:rPr lang="fr-FR" sz="1000" b="1" i="0" u="none" strike="noStrike" dirty="0">
                          <a:solidFill>
                            <a:srgbClr val="000000"/>
                          </a:solidFill>
                          <a:effectLst/>
                          <a:latin typeface="Calibri" panose="020F0502020204030204" pitchFamily="34" charset="0"/>
                        </a:rPr>
                        <a:t>Facturation de l’assainissement (€/abonné)</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endParaRPr lang="fr-FR" sz="1000" b="0"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0,50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000" b="0"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000" b="0" i="0" u="none" strike="noStrike" dirty="0">
                          <a:solidFill>
                            <a:schemeClr val="tx1"/>
                          </a:solidFill>
                          <a:effectLst/>
                          <a:latin typeface="Calibri" panose="020F0502020204030204" pitchFamily="34" charset="0"/>
                        </a:rPr>
                        <a:t>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172031100"/>
                  </a:ext>
                </a:extLst>
              </a:tr>
            </a:tbl>
          </a:graphicData>
        </a:graphic>
      </p:graphicFrame>
      <p:sp>
        <p:nvSpPr>
          <p:cNvPr id="10" name="ZoneTexte 9">
            <a:extLst>
              <a:ext uri="{FF2B5EF4-FFF2-40B4-BE49-F238E27FC236}">
                <a16:creationId xmlns:a16="http://schemas.microsoft.com/office/drawing/2014/main" xmlns="" id="{EDDB3C6E-1861-4C50-868F-D7C5B433F106}"/>
              </a:ext>
            </a:extLst>
          </p:cNvPr>
          <p:cNvSpPr txBox="1"/>
          <p:nvPr/>
        </p:nvSpPr>
        <p:spPr>
          <a:xfrm>
            <a:off x="323528" y="6407655"/>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8965" y="-166836"/>
            <a:ext cx="9144000"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BORDEREAUX DES CANDIDATS – BRANCHEMENTS NEUFS</a:t>
            </a:r>
          </a:p>
        </p:txBody>
      </p:sp>
      <p:sp>
        <p:nvSpPr>
          <p:cNvPr id="26627" name="Text Box 41"/>
          <p:cNvSpPr txBox="1">
            <a:spLocks noChangeArrowheads="1"/>
          </p:cNvSpPr>
          <p:nvPr/>
        </p:nvSpPr>
        <p:spPr bwMode="auto">
          <a:xfrm>
            <a:off x="179512" y="766367"/>
            <a:ext cx="8572500" cy="1015663"/>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endParaRPr lang="fr-FR" sz="1200" dirty="0"/>
          </a:p>
          <a:p>
            <a:pPr marL="177800" indent="-177800" algn="just">
              <a:buFont typeface="Arial" pitchFamily="34" charset="0"/>
              <a:buChar char="•"/>
            </a:pPr>
            <a:r>
              <a:rPr lang="fr-FR" sz="1200" dirty="0"/>
              <a:t>Les bordereaux de prix d’</a:t>
            </a:r>
            <a:r>
              <a:rPr lang="fr-FR" sz="1200" dirty="0" err="1"/>
              <a:t>Agur</a:t>
            </a:r>
            <a:r>
              <a:rPr lang="fr-FR" sz="1200" dirty="0"/>
              <a:t> et Veolia sont très intéressants.</a:t>
            </a:r>
          </a:p>
          <a:p>
            <a:pPr marL="177800" indent="-177800" algn="just">
              <a:buFont typeface="Arial" pitchFamily="34" charset="0"/>
              <a:buChar char="•"/>
            </a:pPr>
            <a:r>
              <a:rPr lang="fr-FR" sz="1200" dirty="0"/>
              <a:t>Celui de SAUR l’est un peu moins. A noter SAUR a complété son bordereau par des tarifs liés aux déplacements pour repérage de réseau</a:t>
            </a:r>
          </a:p>
          <a:p>
            <a:pPr marL="177800" indent="-177800" algn="just">
              <a:buFont typeface="Arial" pitchFamily="34" charset="0"/>
              <a:buChar char="•"/>
            </a:pPr>
            <a:endParaRPr lang="fr-FR" sz="1200" dirty="0"/>
          </a:p>
        </p:txBody>
      </p:sp>
      <p:sp>
        <p:nvSpPr>
          <p:cNvPr id="3" name="Espace réservé du numéro de diapositive 2"/>
          <p:cNvSpPr>
            <a:spLocks noGrp="1"/>
          </p:cNvSpPr>
          <p:nvPr>
            <p:ph type="sldNum" sz="quarter" idx="12"/>
          </p:nvPr>
        </p:nvSpPr>
        <p:spPr/>
        <p:txBody>
          <a:bodyPr/>
          <a:lstStyle/>
          <a:p>
            <a:fld id="{8D643344-2B0D-4561-82F5-68811833B7EE}" type="slidenum">
              <a:rPr lang="fr-FR" smtClean="0"/>
              <a:pPr/>
              <a:t>24</a:t>
            </a:fld>
            <a:endParaRPr lang="fr-FR"/>
          </a:p>
        </p:txBody>
      </p:sp>
      <p:graphicFrame>
        <p:nvGraphicFramePr>
          <p:cNvPr id="5" name="Tableau 4">
            <a:extLst>
              <a:ext uri="{FF2B5EF4-FFF2-40B4-BE49-F238E27FC236}">
                <a16:creationId xmlns:a16="http://schemas.microsoft.com/office/drawing/2014/main" xmlns="" id="{80B0626A-A418-461D-97D4-4B993F7B64A6}"/>
              </a:ext>
            </a:extLst>
          </p:cNvPr>
          <p:cNvGraphicFramePr>
            <a:graphicFrameLocks noGrp="1"/>
          </p:cNvGraphicFramePr>
          <p:nvPr>
            <p:extLst>
              <p:ext uri="{D42A27DB-BD31-4B8C-83A1-F6EECF244321}">
                <p14:modId xmlns:p14="http://schemas.microsoft.com/office/powerpoint/2010/main" val="2108379530"/>
              </p:ext>
            </p:extLst>
          </p:nvPr>
        </p:nvGraphicFramePr>
        <p:xfrm>
          <a:off x="350963" y="1782030"/>
          <a:ext cx="8229598" cy="4263922"/>
        </p:xfrm>
        <a:graphic>
          <a:graphicData uri="http://schemas.openxmlformats.org/drawingml/2006/table">
            <a:tbl>
              <a:tblPr/>
              <a:tblGrid>
                <a:gridCol w="1539349">
                  <a:extLst>
                    <a:ext uri="{9D8B030D-6E8A-4147-A177-3AD203B41FA5}">
                      <a16:colId xmlns:a16="http://schemas.microsoft.com/office/drawing/2014/main" xmlns="" val="1143064428"/>
                    </a:ext>
                  </a:extLst>
                </a:gridCol>
                <a:gridCol w="1539349">
                  <a:extLst>
                    <a:ext uri="{9D8B030D-6E8A-4147-A177-3AD203B41FA5}">
                      <a16:colId xmlns:a16="http://schemas.microsoft.com/office/drawing/2014/main" xmlns="" val="4146275188"/>
                    </a:ext>
                  </a:extLst>
                </a:gridCol>
                <a:gridCol w="458845">
                  <a:extLst>
                    <a:ext uri="{9D8B030D-6E8A-4147-A177-3AD203B41FA5}">
                      <a16:colId xmlns:a16="http://schemas.microsoft.com/office/drawing/2014/main" xmlns="" val="181168015"/>
                    </a:ext>
                  </a:extLst>
                </a:gridCol>
                <a:gridCol w="458845">
                  <a:extLst>
                    <a:ext uri="{9D8B030D-6E8A-4147-A177-3AD203B41FA5}">
                      <a16:colId xmlns:a16="http://schemas.microsoft.com/office/drawing/2014/main" xmlns="" val="4009853945"/>
                    </a:ext>
                  </a:extLst>
                </a:gridCol>
                <a:gridCol w="592057">
                  <a:extLst>
                    <a:ext uri="{9D8B030D-6E8A-4147-A177-3AD203B41FA5}">
                      <a16:colId xmlns:a16="http://schemas.microsoft.com/office/drawing/2014/main" xmlns="" val="1532852152"/>
                    </a:ext>
                  </a:extLst>
                </a:gridCol>
                <a:gridCol w="592057">
                  <a:extLst>
                    <a:ext uri="{9D8B030D-6E8A-4147-A177-3AD203B41FA5}">
                      <a16:colId xmlns:a16="http://schemas.microsoft.com/office/drawing/2014/main" xmlns="" val="2868240987"/>
                    </a:ext>
                  </a:extLst>
                </a:gridCol>
                <a:gridCol w="762274">
                  <a:extLst>
                    <a:ext uri="{9D8B030D-6E8A-4147-A177-3AD203B41FA5}">
                      <a16:colId xmlns:a16="http://schemas.microsoft.com/office/drawing/2014/main" xmlns="" val="4197199083"/>
                    </a:ext>
                  </a:extLst>
                </a:gridCol>
                <a:gridCol w="762274">
                  <a:extLst>
                    <a:ext uri="{9D8B030D-6E8A-4147-A177-3AD203B41FA5}">
                      <a16:colId xmlns:a16="http://schemas.microsoft.com/office/drawing/2014/main" xmlns="" val="2159860469"/>
                    </a:ext>
                  </a:extLst>
                </a:gridCol>
                <a:gridCol w="762274">
                  <a:extLst>
                    <a:ext uri="{9D8B030D-6E8A-4147-A177-3AD203B41FA5}">
                      <a16:colId xmlns:a16="http://schemas.microsoft.com/office/drawing/2014/main" xmlns="" val="3107913055"/>
                    </a:ext>
                  </a:extLst>
                </a:gridCol>
                <a:gridCol w="762274">
                  <a:extLst>
                    <a:ext uri="{9D8B030D-6E8A-4147-A177-3AD203B41FA5}">
                      <a16:colId xmlns:a16="http://schemas.microsoft.com/office/drawing/2014/main" xmlns="" val="2356164544"/>
                    </a:ext>
                  </a:extLst>
                </a:gridCol>
              </a:tblGrid>
              <a:tr h="132706">
                <a:tc gridSpan="8">
                  <a:txBody>
                    <a:bodyPr/>
                    <a:lstStyle/>
                    <a:p>
                      <a:pPr algn="ctr" fontAlgn="b"/>
                      <a:r>
                        <a:rPr lang="fr-FR" sz="800" b="1" i="0" u="none" strike="noStrike">
                          <a:solidFill>
                            <a:srgbClr val="000000"/>
                          </a:solidFill>
                          <a:effectLst/>
                          <a:latin typeface="Calibri" panose="020F0502020204030204" pitchFamily="34" charset="0"/>
                        </a:rPr>
                        <a:t>BORDEREAU DE PRIX </a:t>
                      </a:r>
                    </a:p>
                  </a:txBody>
                  <a:tcPr marL="0" marR="0" marT="0"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fontAlgn="b"/>
                      <a:endParaRPr lang="fr-FR" sz="8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xmlns="" val="3892733591"/>
                  </a:ext>
                </a:extLst>
              </a:tr>
              <a:tr h="132706">
                <a:tc gridSpan="8">
                  <a:txBody>
                    <a:bodyPr/>
                    <a:lstStyle/>
                    <a:p>
                      <a:pPr algn="ctr" fontAlgn="b"/>
                      <a:r>
                        <a:rPr lang="fr-FR" sz="800" b="1" i="0" u="none" strike="noStrike">
                          <a:solidFill>
                            <a:srgbClr val="000000"/>
                          </a:solidFill>
                          <a:effectLst/>
                          <a:latin typeface="Calibri" panose="020F0502020204030204" pitchFamily="34" charset="0"/>
                        </a:rPr>
                        <a:t>SIMULATION D'UN DEVIS POUR UN BRANCHEMENT TYPE LONGUEUR 6 ML</a:t>
                      </a:r>
                    </a:p>
                  </a:txBody>
                  <a:tcPr marL="0" marR="0" marT="0"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fontAlgn="b"/>
                      <a:endParaRPr lang="fr-FR" sz="8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xmlns="" val="3283749931"/>
                  </a:ext>
                </a:extLst>
              </a:tr>
              <a:tr h="121647">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71524399"/>
                  </a:ext>
                </a:extLst>
              </a:tr>
              <a:tr h="132706">
                <a:tc>
                  <a:txBody>
                    <a:bodyPr/>
                    <a:lstStyle/>
                    <a:p>
                      <a:pPr algn="l" fontAlgn="b"/>
                      <a:endParaRPr lang="fr-FR" sz="8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panose="020F0502020204030204" pitchFamily="34" charset="0"/>
                      </a:endParaRPr>
                    </a:p>
                  </a:txBody>
                  <a:tcPr marL="0" marR="0" marT="0"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2">
                  <a:txBody>
                    <a:bodyPr/>
                    <a:lstStyle/>
                    <a:p>
                      <a:pPr algn="ctr" fontAlgn="ctr"/>
                      <a:r>
                        <a:rPr lang="fr-FR" sz="800" b="0" i="0" u="none" strike="noStrike">
                          <a:solidFill>
                            <a:srgbClr val="000000"/>
                          </a:solidFill>
                          <a:effectLst/>
                          <a:latin typeface="Calibri" panose="020F0502020204030204" pitchFamily="34" charset="0"/>
                        </a:rPr>
                        <a:t>Agur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fr-FR"/>
                    </a:p>
                  </a:txBody>
                  <a:tcPr/>
                </a:tc>
                <a:tc gridSpan="2">
                  <a:txBody>
                    <a:bodyPr/>
                    <a:lstStyle/>
                    <a:p>
                      <a:pPr algn="ctr" fontAlgn="ctr"/>
                      <a:r>
                        <a:rPr lang="fr-FR" sz="800" b="0" i="0" u="none" strike="noStrike">
                          <a:solidFill>
                            <a:srgbClr val="000000"/>
                          </a:solidFill>
                          <a:effectLst/>
                          <a:latin typeface="Calibri" panose="020F0502020204030204" pitchFamily="34" charset="0"/>
                        </a:rPr>
                        <a:t>SAUR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fr-FR"/>
                    </a:p>
                  </a:txBody>
                  <a:tcPr/>
                </a:tc>
                <a:tc gridSpan="2">
                  <a:txBody>
                    <a:bodyPr/>
                    <a:lstStyle/>
                    <a:p>
                      <a:pPr algn="ctr" fontAlgn="ctr"/>
                      <a:r>
                        <a:rPr lang="fr-FR" sz="800" b="0" i="0" u="none" strike="noStrike">
                          <a:solidFill>
                            <a:srgbClr val="000000"/>
                          </a:solidFill>
                          <a:effectLst/>
                          <a:latin typeface="Calibri" panose="020F0502020204030204" pitchFamily="34" charset="0"/>
                        </a:rPr>
                        <a:t>Veolia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extLst>
                  <a:ext uri="{0D108BD9-81ED-4DB2-BD59-A6C34878D82A}">
                    <a16:rowId xmlns:a16="http://schemas.microsoft.com/office/drawing/2014/main" xmlns="" val="3384367153"/>
                  </a:ext>
                </a:extLst>
              </a:tr>
              <a:tr h="265411">
                <a:tc>
                  <a:txBody>
                    <a:bodyPr/>
                    <a:lstStyle/>
                    <a:p>
                      <a:pPr algn="ctr" fontAlgn="ctr"/>
                      <a:r>
                        <a:rPr lang="fr-FR" sz="800" b="1" i="0" u="none" strike="noStrike">
                          <a:solidFill>
                            <a:srgbClr val="000000"/>
                          </a:solidFill>
                          <a:effectLst/>
                          <a:latin typeface="Calibri" panose="020F0502020204030204" pitchFamily="34" charset="0"/>
                        </a:rPr>
                        <a:t>N° prix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1" i="0" u="none" strike="noStrike">
                          <a:solidFill>
                            <a:srgbClr val="000000"/>
                          </a:solidFill>
                          <a:effectLst/>
                          <a:latin typeface="Calibri" panose="020F0502020204030204" pitchFamily="34" charset="0"/>
                        </a:rPr>
                        <a:t>Désignation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Unité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Quantité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1" i="0" u="none" strike="noStrike">
                          <a:solidFill>
                            <a:srgbClr val="000000"/>
                          </a:solidFill>
                          <a:effectLst/>
                          <a:latin typeface="Calibri" panose="020F0502020204030204" pitchFamily="34" charset="0"/>
                        </a:rPr>
                        <a:t>Prix unitaire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Montant en EUROS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Prix unitaire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Montant en EUROS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Prix unitaire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Montant en EUROS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1633776"/>
                  </a:ext>
                </a:extLst>
              </a:tr>
              <a:tr h="364941">
                <a:tc>
                  <a:txBody>
                    <a:bodyPr/>
                    <a:lstStyle/>
                    <a:p>
                      <a:pPr algn="ctr" fontAlgn="ctr"/>
                      <a:r>
                        <a:rPr lang="fr-FR" sz="800" b="1"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Prospection, reconnaissance et définition du tracé – réalisation du plan de récolement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forfait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220,00 €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220 €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250,00 €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250 €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255,00 €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255 €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32397554"/>
                  </a:ext>
                </a:extLst>
              </a:tr>
              <a:tr h="364941">
                <a:tc>
                  <a:txBody>
                    <a:bodyPr/>
                    <a:lstStyle/>
                    <a:p>
                      <a:pPr algn="ctr" fontAlgn="ctr"/>
                      <a:r>
                        <a:rPr lang="fr-FR" sz="800" b="1"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Fourniture et pose du dispositif de branchement sur canalisation - 20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Unité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340,00 €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340 €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210,00 €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210 €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255,00 €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255 €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98354681"/>
                  </a:ext>
                </a:extLst>
              </a:tr>
              <a:tr h="364941">
                <a:tc>
                  <a:txBody>
                    <a:bodyPr/>
                    <a:lstStyle/>
                    <a:p>
                      <a:pPr algn="ctr" fontAlgn="ctr"/>
                      <a:r>
                        <a:rPr lang="fr-FR" sz="800" b="1"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Fourniture et mise en place d’un dispositif de branchement chez l'abonné - regard borne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Unité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280,00 €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280 €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510,00 €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510 €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160,00 €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160 €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86339261"/>
                  </a:ext>
                </a:extLst>
              </a:tr>
              <a:tr h="364941">
                <a:tc>
                  <a:txBody>
                    <a:bodyPr/>
                    <a:lstStyle/>
                    <a:p>
                      <a:pPr algn="ctr" fontAlgn="ctr"/>
                      <a:r>
                        <a:rPr lang="fr-FR" sz="800" b="1"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dirty="0">
                          <a:solidFill>
                            <a:srgbClr val="000000"/>
                          </a:solidFill>
                          <a:effectLst/>
                          <a:latin typeface="Calibri" panose="020F0502020204030204" pitchFamily="34" charset="0"/>
                        </a:rPr>
                        <a:t>Fourniture et mise en place d’un dispositif de branchement chez l'abonné - regard compact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Unité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190,00 €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350,00 €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110,00 €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19688707"/>
                  </a:ext>
                </a:extLst>
              </a:tr>
              <a:tr h="243294">
                <a:tc>
                  <a:txBody>
                    <a:bodyPr/>
                    <a:lstStyle/>
                    <a:p>
                      <a:pPr algn="ctr" fontAlgn="ctr"/>
                      <a:r>
                        <a:rPr lang="fr-FR" sz="800" b="1"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Fourniture et pose d’un compteur de 15 mm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Unité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64,00 €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64 €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62,00 €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62 €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100,00 €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100 €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28918342"/>
                  </a:ext>
                </a:extLst>
              </a:tr>
              <a:tr h="265411">
                <a:tc rowSpan="2">
                  <a:txBody>
                    <a:bodyPr/>
                    <a:lstStyle/>
                    <a:p>
                      <a:pPr algn="ctr" fontAlgn="ctr"/>
                      <a:r>
                        <a:rPr lang="fr-FR" sz="800" b="1"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Terrassement sous chaussée ou trottoir revêtu en bicouche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ml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38,00 €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38 €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52,00 €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104 €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25,00 €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50 €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64729839"/>
                  </a:ext>
                </a:extLst>
              </a:tr>
              <a:tr h="265411">
                <a:tc vMerge="1">
                  <a:txBody>
                    <a:bodyPr/>
                    <a:lstStyle/>
                    <a:p>
                      <a:endParaRPr lang="fr-FR"/>
                    </a:p>
                  </a:txBody>
                  <a:tcPr/>
                </a:tc>
                <a:tc>
                  <a:txBody>
                    <a:bodyPr/>
                    <a:lstStyle/>
                    <a:p>
                      <a:pPr algn="l" fontAlgn="ctr"/>
                      <a:r>
                        <a:rPr lang="fr-FR" sz="800" b="0" i="0" u="none" strike="noStrike">
                          <a:solidFill>
                            <a:srgbClr val="000000"/>
                          </a:solidFill>
                          <a:effectLst/>
                          <a:latin typeface="Calibri" panose="020F0502020204030204" pitchFamily="34" charset="0"/>
                        </a:rPr>
                        <a:t>Terrassement sous chaussée ou trottoir revêtu d’enrobé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ml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67,00 €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67 €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72,00 €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288 €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47,00 €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188 €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8868904"/>
                  </a:ext>
                </a:extLst>
              </a:tr>
              <a:tr h="243294">
                <a:tc>
                  <a:txBody>
                    <a:bodyPr/>
                    <a:lstStyle/>
                    <a:p>
                      <a:pPr algn="ctr" fontAlgn="ctr"/>
                      <a:r>
                        <a:rPr lang="fr-FR" sz="800" b="1" i="0" u="none" strike="noStrike">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Forage à la fusée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forfait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260,00 €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650,00 €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50,00 €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7012754"/>
                  </a:ext>
                </a:extLst>
              </a:tr>
              <a:tr h="265411">
                <a:tc>
                  <a:txBody>
                    <a:bodyPr/>
                    <a:lstStyle/>
                    <a:p>
                      <a:pPr algn="ctr" fontAlgn="ctr"/>
                      <a:r>
                        <a:rPr lang="fr-FR" sz="800" b="1" i="0" u="none" strike="noStrike">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Fourniture et pose de canalisation P.E.H.D DN 25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ml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4,50 €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27 €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5,00 €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30 €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6,00 €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36 €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17595465"/>
                  </a:ext>
                </a:extLst>
              </a:tr>
              <a:tr h="243294">
                <a:tc>
                  <a:txBody>
                    <a:bodyPr/>
                    <a:lstStyle/>
                    <a:p>
                      <a:pPr algn="ctr" fontAlgn="ctr"/>
                      <a:r>
                        <a:rPr lang="fr-FR" sz="800" b="1" i="0" u="none" strike="noStrike">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Plus Value pour Rocher compact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forfait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520,00 €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35,00 €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75,00 €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6492420"/>
                  </a:ext>
                </a:extLst>
              </a:tr>
              <a:tr h="243294">
                <a:tc>
                  <a:txBody>
                    <a:bodyPr/>
                    <a:lstStyle/>
                    <a:p>
                      <a:pPr algn="ctr" fontAlgn="ctr"/>
                      <a:r>
                        <a:rPr lang="fr-FR" sz="800" b="1" i="0" u="none" strike="noStrike">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0" i="0" u="none" strike="noStrike">
                          <a:solidFill>
                            <a:srgbClr val="000000"/>
                          </a:solidFill>
                          <a:effectLst/>
                          <a:latin typeface="Calibri" panose="020F0502020204030204" pitchFamily="34" charset="0"/>
                        </a:rPr>
                        <a:t>Plus Value pour pompage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a:solidFill>
                            <a:srgbClr val="000000"/>
                          </a:solidFill>
                          <a:effectLst/>
                          <a:latin typeface="Calibri" panose="020F0502020204030204" pitchFamily="34" charset="0"/>
                        </a:rPr>
                        <a:t>forfait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fr-FR" sz="800" b="0" i="0" u="none" strike="noStrike">
                          <a:solidFill>
                            <a:srgbClr val="000000"/>
                          </a:solidFill>
                          <a:effectLst/>
                          <a:latin typeface="Calibri" panose="020F0502020204030204" pitchFamily="34" charset="0"/>
                        </a:rPr>
                        <a:t>               250,00 €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50,00 €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Calibri" panose="020F0502020204030204" pitchFamily="34" charset="0"/>
                        </a:rPr>
                        <a:t>                                      120,00 €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                                               -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88676947"/>
                  </a:ext>
                </a:extLst>
              </a:tr>
              <a:tr h="243294">
                <a:tc gridSpan="4">
                  <a:txBody>
                    <a:bodyPr/>
                    <a:lstStyle/>
                    <a:p>
                      <a:pPr algn="ctr" fontAlgn="ctr"/>
                      <a:r>
                        <a:rPr lang="fr-FR" sz="800" b="1" i="0" u="none" strike="noStrike">
                          <a:solidFill>
                            <a:srgbClr val="000000"/>
                          </a:solidFill>
                          <a:effectLst/>
                          <a:latin typeface="Calibri" panose="020F0502020204030204" pitchFamily="34" charset="0"/>
                        </a:rPr>
                        <a:t>Montant total du devis type pour un branchement neuf (en € H.T.)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ctr"/>
                      <a:r>
                        <a:rPr lang="fr-FR" sz="800" b="1"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fr-FR" sz="800" b="1" i="0" u="none" strike="noStrike">
                          <a:solidFill>
                            <a:srgbClr val="000000"/>
                          </a:solidFill>
                          <a:effectLst/>
                          <a:latin typeface="Calibri" panose="020F0502020204030204" pitchFamily="34" charset="0"/>
                        </a:rPr>
                        <a:t>                            1 036 €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1"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fr-FR" sz="800" b="1" i="0" u="none" strike="noStrike">
                          <a:solidFill>
                            <a:srgbClr val="000000"/>
                          </a:solidFill>
                          <a:effectLst/>
                          <a:latin typeface="Calibri" panose="020F0502020204030204" pitchFamily="34" charset="0"/>
                        </a:rPr>
                        <a:t>                                         1 454 €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l" fontAlgn="ctr"/>
                      <a:r>
                        <a:rPr lang="fr-FR" sz="800" b="1"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fr-FR" sz="800" b="1" i="0" u="none" strike="noStrike" dirty="0">
                          <a:solidFill>
                            <a:srgbClr val="000000"/>
                          </a:solidFill>
                          <a:effectLst/>
                          <a:latin typeface="Calibri" panose="020F0502020204030204" pitchFamily="34" charset="0"/>
                        </a:rPr>
                        <a:t>                                         1 044 €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xmlns="" val="2468675867"/>
                  </a:ext>
                </a:extLst>
              </a:tr>
            </a:tbl>
          </a:graphicData>
        </a:graphic>
      </p:graphicFrame>
      <p:sp>
        <p:nvSpPr>
          <p:cNvPr id="7" name="ZoneTexte 6">
            <a:extLst>
              <a:ext uri="{FF2B5EF4-FFF2-40B4-BE49-F238E27FC236}">
                <a16:creationId xmlns:a16="http://schemas.microsoft.com/office/drawing/2014/main" xmlns="" id="{B6315B9C-2782-41EC-8E0A-F9B848B9626B}"/>
              </a:ext>
            </a:extLst>
          </p:cNvPr>
          <p:cNvSpPr txBox="1"/>
          <p:nvPr/>
        </p:nvSpPr>
        <p:spPr>
          <a:xfrm>
            <a:off x="323528" y="6407655"/>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a:xfrm>
            <a:off x="40318" y="2638"/>
            <a:ext cx="7772400" cy="504055"/>
          </a:xfrm>
        </p:spPr>
        <p:txBody>
          <a:bodyPr>
            <a:normAutofit fontScale="90000"/>
          </a:bodyPr>
          <a:lstStyle/>
          <a:p>
            <a:pPr algn="l"/>
            <a:r>
              <a:rPr lang="fr-FR" kern="0" dirty="0"/>
              <a:t>ANALYSE DES PROPOSITIONS APRES NEGOCIATION </a:t>
            </a:r>
            <a:br>
              <a:rPr lang="fr-FR" kern="0" dirty="0"/>
            </a:br>
            <a:r>
              <a:rPr lang="fr-FR" dirty="0"/>
              <a:t>FOCUS SUR LE RENOUVELLEMENT</a:t>
            </a:r>
          </a:p>
        </p:txBody>
      </p:sp>
      <p:sp>
        <p:nvSpPr>
          <p:cNvPr id="28676" name="Text Box 41"/>
          <p:cNvSpPr txBox="1">
            <a:spLocks noChangeArrowheads="1"/>
          </p:cNvSpPr>
          <p:nvPr/>
        </p:nvSpPr>
        <p:spPr bwMode="auto">
          <a:xfrm>
            <a:off x="142873" y="620013"/>
            <a:ext cx="8858250" cy="1015663"/>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r>
              <a:rPr lang="fr-FR" sz="1200" dirty="0"/>
              <a:t>Les 3 offres ont été harmonisées sur la base de 500 ml de renouvellement par an. </a:t>
            </a:r>
          </a:p>
          <a:p>
            <a:pPr marL="177800" indent="-177800" algn="just">
              <a:buFont typeface="Arial" pitchFamily="34" charset="0"/>
              <a:buChar char="•"/>
            </a:pPr>
            <a:r>
              <a:rPr lang="fr-FR" sz="1200" dirty="0"/>
              <a:t>Les montants globaux  prévus par </a:t>
            </a:r>
            <a:r>
              <a:rPr lang="fr-FR" sz="1200" dirty="0" err="1"/>
              <a:t>Agur</a:t>
            </a:r>
            <a:r>
              <a:rPr lang="fr-FR" sz="1200" dirty="0"/>
              <a:t> et Saur sont relativement proches.</a:t>
            </a:r>
          </a:p>
          <a:p>
            <a:pPr marL="177800" indent="-177800" algn="just">
              <a:buFont typeface="Arial" pitchFamily="34" charset="0"/>
              <a:buChar char="•"/>
            </a:pPr>
            <a:r>
              <a:rPr lang="fr-FR" sz="1200" dirty="0"/>
              <a:t>Le montant proposé par Veolia est plus faible du fait de cout unitaire plus intéressant sur le renouvellement des canalisations et sur certaines opérations électromécaniques, et du fait d’un renouvellement des compteurs de plus de 20 ans (contre &gt; 15 ans pour les autres candidats)</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25</a:t>
            </a:fld>
            <a:endParaRPr lang="fr-FR"/>
          </a:p>
        </p:txBody>
      </p:sp>
      <p:sp>
        <p:nvSpPr>
          <p:cNvPr id="7" name="ZoneTexte 6">
            <a:extLst>
              <a:ext uri="{FF2B5EF4-FFF2-40B4-BE49-F238E27FC236}">
                <a16:creationId xmlns:a16="http://schemas.microsoft.com/office/drawing/2014/main" xmlns="" id="{F329F92B-E6BC-48CF-8084-7CC0AE8D5091}"/>
              </a:ext>
            </a:extLst>
          </p:cNvPr>
          <p:cNvSpPr txBox="1"/>
          <p:nvPr/>
        </p:nvSpPr>
        <p:spPr>
          <a:xfrm>
            <a:off x="323528" y="6407655"/>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pic>
        <p:nvPicPr>
          <p:cNvPr id="4" name="Image 3">
            <a:extLst>
              <a:ext uri="{FF2B5EF4-FFF2-40B4-BE49-F238E27FC236}">
                <a16:creationId xmlns:a16="http://schemas.microsoft.com/office/drawing/2014/main" xmlns="" id="{01695A8B-9929-4CBF-924C-9E570A65F543}"/>
              </a:ext>
            </a:extLst>
          </p:cNvPr>
          <p:cNvPicPr>
            <a:picLocks noChangeAspect="1"/>
          </p:cNvPicPr>
          <p:nvPr/>
        </p:nvPicPr>
        <p:blipFill>
          <a:blip r:embed="rId2"/>
          <a:stretch>
            <a:fillRect/>
          </a:stretch>
        </p:blipFill>
        <p:spPr>
          <a:xfrm>
            <a:off x="288250" y="2013757"/>
            <a:ext cx="8507551" cy="392433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a:xfrm>
            <a:off x="109557" y="0"/>
            <a:ext cx="7772400" cy="504055"/>
          </a:xfrm>
        </p:spPr>
        <p:txBody>
          <a:bodyPr>
            <a:normAutofit fontScale="90000"/>
          </a:bodyPr>
          <a:lstStyle/>
          <a:p>
            <a:pPr algn="l"/>
            <a:r>
              <a:rPr lang="fr-FR" kern="0" dirty="0"/>
              <a:t>ANALYSE DES PROPOSITIONS APRES NEGOCIATION </a:t>
            </a:r>
            <a:br>
              <a:rPr lang="fr-FR" kern="0" dirty="0"/>
            </a:br>
            <a:r>
              <a:rPr lang="fr-FR" dirty="0"/>
              <a:t>RENOUVELLEMENT DE CANALISATIONS</a:t>
            </a:r>
          </a:p>
        </p:txBody>
      </p:sp>
      <p:sp>
        <p:nvSpPr>
          <p:cNvPr id="28676" name="Text Box 41"/>
          <p:cNvSpPr txBox="1">
            <a:spLocks noChangeArrowheads="1"/>
          </p:cNvSpPr>
          <p:nvPr/>
        </p:nvSpPr>
        <p:spPr bwMode="auto">
          <a:xfrm>
            <a:off x="142875" y="583341"/>
            <a:ext cx="8858250" cy="646331"/>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r>
              <a:rPr lang="fr-FR" sz="1200" dirty="0"/>
              <a:t>Un bordereau de prix unitaire a été fourni pour les 3 candidats.</a:t>
            </a:r>
          </a:p>
          <a:p>
            <a:pPr marL="177800" indent="-177800" algn="just">
              <a:buFont typeface="Arial" pitchFamily="34" charset="0"/>
              <a:buChar char="•"/>
            </a:pPr>
            <a:r>
              <a:rPr lang="fr-FR" sz="1200" dirty="0"/>
              <a:t>Les prix unitaires indiqués par Veolia sont dans l’ensemble très intéressants en comparaison des deux autres candidats.</a:t>
            </a:r>
          </a:p>
          <a:p>
            <a:pPr marL="177800" indent="-177800" algn="just">
              <a:buFont typeface="Arial" pitchFamily="34" charset="0"/>
              <a:buChar char="•"/>
            </a:pPr>
            <a:r>
              <a:rPr lang="fr-FR" sz="1200" dirty="0"/>
              <a:t>Les prix moyens proposés par les 3 candidats sont cohérents par rapport à ce devis type. </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26</a:t>
            </a:fld>
            <a:endParaRPr lang="fr-FR"/>
          </a:p>
        </p:txBody>
      </p:sp>
      <p:pic>
        <p:nvPicPr>
          <p:cNvPr id="4" name="Image 3">
            <a:extLst>
              <a:ext uri="{FF2B5EF4-FFF2-40B4-BE49-F238E27FC236}">
                <a16:creationId xmlns:a16="http://schemas.microsoft.com/office/drawing/2014/main" xmlns="" id="{356CE2D0-A78D-46B8-B849-02392BE68705}"/>
              </a:ext>
            </a:extLst>
          </p:cNvPr>
          <p:cNvPicPr>
            <a:picLocks noChangeAspect="1"/>
          </p:cNvPicPr>
          <p:nvPr/>
        </p:nvPicPr>
        <p:blipFill>
          <a:blip r:embed="rId2"/>
          <a:stretch>
            <a:fillRect/>
          </a:stretch>
        </p:blipFill>
        <p:spPr>
          <a:xfrm>
            <a:off x="109557" y="1530708"/>
            <a:ext cx="8820472" cy="3796583"/>
          </a:xfrm>
          <a:prstGeom prst="rect">
            <a:avLst/>
          </a:prstGeom>
        </p:spPr>
      </p:pic>
      <p:sp>
        <p:nvSpPr>
          <p:cNvPr id="7" name="ZoneTexte 6">
            <a:extLst>
              <a:ext uri="{FF2B5EF4-FFF2-40B4-BE49-F238E27FC236}">
                <a16:creationId xmlns:a16="http://schemas.microsoft.com/office/drawing/2014/main" xmlns="" id="{1541E20F-6785-479E-97DD-8DB7414F6FCD}"/>
              </a:ext>
            </a:extLst>
          </p:cNvPr>
          <p:cNvSpPr txBox="1"/>
          <p:nvPr/>
        </p:nvSpPr>
        <p:spPr>
          <a:xfrm>
            <a:off x="323528" y="6407655"/>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1777956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a:xfrm>
            <a:off x="142875" y="66310"/>
            <a:ext cx="7772400" cy="504055"/>
          </a:xfrm>
        </p:spPr>
        <p:txBody>
          <a:bodyPr>
            <a:normAutofit fontScale="90000"/>
          </a:bodyPr>
          <a:lstStyle/>
          <a:p>
            <a:pPr algn="l"/>
            <a:r>
              <a:rPr lang="fr-FR" kern="0" dirty="0"/>
              <a:t>ANALYSE DES PROPOSITIONS APRES NEGOCIATION </a:t>
            </a:r>
            <a:br>
              <a:rPr lang="fr-FR" kern="0" dirty="0"/>
            </a:br>
            <a:r>
              <a:rPr lang="fr-FR" dirty="0"/>
              <a:t>FOCUS SUR LES INVESTISSEMENTS</a:t>
            </a:r>
          </a:p>
        </p:txBody>
      </p:sp>
      <p:sp>
        <p:nvSpPr>
          <p:cNvPr id="28676" name="Text Box 41"/>
          <p:cNvSpPr txBox="1">
            <a:spLocks noChangeArrowheads="1"/>
          </p:cNvSpPr>
          <p:nvPr/>
        </p:nvSpPr>
        <p:spPr bwMode="auto">
          <a:xfrm>
            <a:off x="142875" y="657604"/>
            <a:ext cx="8858250" cy="1384995"/>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endParaRPr lang="fr-FR" sz="1200" dirty="0"/>
          </a:p>
          <a:p>
            <a:pPr marL="177800" indent="-177800" algn="just">
              <a:buFont typeface="Arial" pitchFamily="34" charset="0"/>
              <a:buChar char="•"/>
            </a:pPr>
            <a:r>
              <a:rPr lang="fr-FR" sz="1200" dirty="0" err="1"/>
              <a:t>Agur</a:t>
            </a:r>
            <a:r>
              <a:rPr lang="fr-FR" sz="1200" dirty="0"/>
              <a:t> propose un montant d’investissement important, du fait notamment de la valorisation élevée de travaux de sectorisation (4 fois plus élevé que SAUR pour un nombre de compteurs équivalent). </a:t>
            </a:r>
          </a:p>
          <a:p>
            <a:pPr marL="177800" indent="-177800" algn="just">
              <a:buFont typeface="Arial" pitchFamily="34" charset="0"/>
              <a:buChar char="•"/>
            </a:pPr>
            <a:r>
              <a:rPr lang="fr-FR" sz="1200" dirty="0"/>
              <a:t>SAUR a également prévu un programme d’investissements conséquent. Toutefois, SAUR chiffre en investissements certaines prestations « intellectuelles », valorisées en exploitation par les autres candidats. </a:t>
            </a:r>
          </a:p>
          <a:p>
            <a:pPr marL="177800" indent="-177800" algn="just">
              <a:buFont typeface="Arial" pitchFamily="34" charset="0"/>
              <a:buChar char="•"/>
            </a:pPr>
            <a:r>
              <a:rPr lang="fr-FR" sz="1200" dirty="0"/>
              <a:t>La proposition de Veolia est la moins élevée en montant d’investissement, pour un niveau de prestation assez important, du fait notamment de prix unitaires proposés plus intéressants. </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27</a:t>
            </a:fld>
            <a:endParaRPr lang="fr-FR"/>
          </a:p>
        </p:txBody>
      </p:sp>
      <p:sp>
        <p:nvSpPr>
          <p:cNvPr id="6" name="ZoneTexte 5">
            <a:extLst>
              <a:ext uri="{FF2B5EF4-FFF2-40B4-BE49-F238E27FC236}">
                <a16:creationId xmlns:a16="http://schemas.microsoft.com/office/drawing/2014/main" xmlns="" id="{B234A762-ACCF-40C6-A8BD-D9E90577F8CD}"/>
              </a:ext>
            </a:extLst>
          </p:cNvPr>
          <p:cNvSpPr txBox="1"/>
          <p:nvPr/>
        </p:nvSpPr>
        <p:spPr>
          <a:xfrm>
            <a:off x="323528" y="6407655"/>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pic>
        <p:nvPicPr>
          <p:cNvPr id="3" name="Image 2">
            <a:extLst>
              <a:ext uri="{FF2B5EF4-FFF2-40B4-BE49-F238E27FC236}">
                <a16:creationId xmlns:a16="http://schemas.microsoft.com/office/drawing/2014/main" xmlns="" id="{F46670EE-2B99-4994-9E96-A216C89034E0}"/>
              </a:ext>
            </a:extLst>
          </p:cNvPr>
          <p:cNvPicPr>
            <a:picLocks noChangeAspect="1"/>
          </p:cNvPicPr>
          <p:nvPr/>
        </p:nvPicPr>
        <p:blipFill>
          <a:blip r:embed="rId2"/>
          <a:stretch>
            <a:fillRect/>
          </a:stretch>
        </p:blipFill>
        <p:spPr>
          <a:xfrm>
            <a:off x="698304" y="2564904"/>
            <a:ext cx="7482001" cy="2862834"/>
          </a:xfrm>
          <a:prstGeom prst="rect">
            <a:avLst/>
          </a:prstGeom>
        </p:spPr>
      </p:pic>
    </p:spTree>
    <p:extLst>
      <p:ext uri="{BB962C8B-B14F-4D97-AF65-F5344CB8AC3E}">
        <p14:creationId xmlns:p14="http://schemas.microsoft.com/office/powerpoint/2010/main" val="232453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ChangeArrowheads="1"/>
          </p:cNvSpPr>
          <p:nvPr/>
        </p:nvSpPr>
        <p:spPr bwMode="auto">
          <a:xfrm>
            <a:off x="179512" y="188888"/>
            <a:ext cx="8507288"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CLASSEMENT SUR LA VALEUR ECONOMIQUE DE L’OFFRE APRES NEGOCIATION</a:t>
            </a:r>
          </a:p>
        </p:txBody>
      </p:sp>
      <p:sp>
        <p:nvSpPr>
          <p:cNvPr id="20483" name="Text Box 41"/>
          <p:cNvSpPr txBox="1">
            <a:spLocks noChangeArrowheads="1"/>
          </p:cNvSpPr>
          <p:nvPr/>
        </p:nvSpPr>
        <p:spPr bwMode="auto">
          <a:xfrm>
            <a:off x="179512" y="620688"/>
            <a:ext cx="8580313" cy="2893100"/>
          </a:xfrm>
          <a:prstGeom prst="rect">
            <a:avLst/>
          </a:prstGeom>
          <a:solidFill>
            <a:schemeClr val="bg1"/>
          </a:solidFill>
          <a:ln w="9525">
            <a:solidFill>
              <a:schemeClr val="tx1"/>
            </a:solidFill>
            <a:miter lim="800000"/>
            <a:headEnd/>
            <a:tailEnd/>
          </a:ln>
        </p:spPr>
        <p:txBody>
          <a:bodyPr wrap="square">
            <a:spAutoFit/>
          </a:bodyPr>
          <a:lstStyle/>
          <a:p>
            <a:pPr marL="177800" indent="-177800"/>
            <a:r>
              <a:rPr lang="fr-FR" sz="1400" dirty="0"/>
              <a:t>Classement sur le critère « valeur économique de l’offre » :</a:t>
            </a:r>
          </a:p>
          <a:p>
            <a:pPr marL="177800" indent="-177800" algn="just"/>
            <a:endParaRPr lang="fr-FR" sz="1400" dirty="0"/>
          </a:p>
          <a:p>
            <a:pPr marL="342900" indent="-342900" algn="just">
              <a:buFont typeface="+mj-lt"/>
              <a:buAutoNum type="arabicPeriod"/>
            </a:pPr>
            <a:r>
              <a:rPr lang="fr-FR" sz="1400" dirty="0"/>
              <a:t>L’offre de Veolia présente une offre cohérente et moins-</a:t>
            </a:r>
            <a:r>
              <a:rPr lang="fr-FR" sz="1400" dirty="0" err="1"/>
              <a:t>disante</a:t>
            </a:r>
            <a:r>
              <a:rPr lang="fr-FR" sz="1400" dirty="0"/>
              <a:t> en terme de recettes et de tarifs (445 k€/an / 102,0 € de part délégataire 120 m3). Elle présente un niveau correct de renouvellement et d’investissement (128 k€/an), avec des bordereaux de prix proposés très intéressants.</a:t>
            </a:r>
          </a:p>
          <a:p>
            <a:pPr marL="342900" indent="-342900" algn="just">
              <a:buFont typeface="+mj-lt"/>
              <a:buAutoNum type="arabicPeriod"/>
            </a:pPr>
            <a:endParaRPr lang="fr-FR" sz="1400" dirty="0"/>
          </a:p>
          <a:p>
            <a:pPr marL="342900" indent="-342900" algn="just">
              <a:buFont typeface="+mj-lt"/>
              <a:buAutoNum type="arabicPeriod"/>
            </a:pPr>
            <a:r>
              <a:rPr lang="fr-FR" sz="1400" dirty="0"/>
              <a:t>SAUR présente une offre cohérente et très intéressante en terme de recettes et de tarifs (466 k€/an / 104,0 € de part délégataire 120 m3). Elle présente un niveau correct de renouvellement et d’investissement (165 k€/an), mais des bordereaux de prix de travaux et branchements assez élevés.</a:t>
            </a:r>
          </a:p>
          <a:p>
            <a:pPr marL="342900" indent="-342900" algn="just">
              <a:buFont typeface="+mj-lt"/>
              <a:buAutoNum type="arabicPeriod"/>
            </a:pPr>
            <a:endParaRPr lang="fr-FR" sz="1400" dirty="0"/>
          </a:p>
          <a:p>
            <a:pPr marL="342900" indent="-342900" algn="just">
              <a:buFont typeface="+mj-lt"/>
              <a:buAutoNum type="arabicPeriod"/>
            </a:pPr>
            <a:r>
              <a:rPr lang="fr-FR" sz="1400" dirty="0" err="1"/>
              <a:t>Agur</a:t>
            </a:r>
            <a:r>
              <a:rPr lang="fr-FR" sz="1400" dirty="0"/>
              <a:t> présente une offre cohérente et très intéressante en terme de recettes et de tarifs (451 k€/an / 106,2 € de part délégataire 120 m3). Elle présente un niveau correct de renouvellement et d’investissement (158 k€/an) et des bordereaux de prix corrects.</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28</a:t>
            </a:fld>
            <a:endParaRPr lang="fr-FR"/>
          </a:p>
        </p:txBody>
      </p:sp>
      <p:sp>
        <p:nvSpPr>
          <p:cNvPr id="5" name="ZoneTexte 4">
            <a:extLst>
              <a:ext uri="{FF2B5EF4-FFF2-40B4-BE49-F238E27FC236}">
                <a16:creationId xmlns:a16="http://schemas.microsoft.com/office/drawing/2014/main" xmlns="" id="{7D6BEAA5-DB71-4F8E-9D07-7FA708398FE8}"/>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graphicFrame>
        <p:nvGraphicFramePr>
          <p:cNvPr id="7" name="Tableau 6">
            <a:extLst>
              <a:ext uri="{FF2B5EF4-FFF2-40B4-BE49-F238E27FC236}">
                <a16:creationId xmlns:a16="http://schemas.microsoft.com/office/drawing/2014/main" xmlns="" id="{6306AC28-C97C-44CA-A0A3-1DC3077C7C1B}"/>
              </a:ext>
            </a:extLst>
          </p:cNvPr>
          <p:cNvGraphicFramePr>
            <a:graphicFrameLocks noGrp="1"/>
          </p:cNvGraphicFramePr>
          <p:nvPr>
            <p:extLst>
              <p:ext uri="{D42A27DB-BD31-4B8C-83A1-F6EECF244321}">
                <p14:modId xmlns:p14="http://schemas.microsoft.com/office/powerpoint/2010/main" val="2157097040"/>
              </p:ext>
            </p:extLst>
          </p:nvPr>
        </p:nvGraphicFramePr>
        <p:xfrm>
          <a:off x="241581" y="3585250"/>
          <a:ext cx="8660837" cy="2714774"/>
        </p:xfrm>
        <a:graphic>
          <a:graphicData uri="http://schemas.openxmlformats.org/drawingml/2006/table">
            <a:tbl>
              <a:tblPr/>
              <a:tblGrid>
                <a:gridCol w="1090059">
                  <a:extLst>
                    <a:ext uri="{9D8B030D-6E8A-4147-A177-3AD203B41FA5}">
                      <a16:colId xmlns:a16="http://schemas.microsoft.com/office/drawing/2014/main" xmlns="" val="1221096749"/>
                    </a:ext>
                  </a:extLst>
                </a:gridCol>
                <a:gridCol w="2401821">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80370">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80370">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984636">
                <a:tc>
                  <a:txBody>
                    <a:bodyPr/>
                    <a:lstStyle/>
                    <a:p>
                      <a:pPr algn="l" fontAlgn="ctr"/>
                      <a:r>
                        <a:rPr lang="fr-FR" sz="1100" b="0" i="0" u="none" strike="noStrike" dirty="0">
                          <a:solidFill>
                            <a:srgbClr val="000000"/>
                          </a:solidFill>
                          <a:effectLst/>
                          <a:latin typeface="Calibri" panose="020F0502020204030204" pitchFamily="34" charset="0"/>
                        </a:rPr>
                        <a:t>Cohérence / Adéquation du compte d’exploitation prévisionnel</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latin typeface="Calibri"/>
                        </a:rPr>
                        <a:t>+/++</a:t>
                      </a:r>
                    </a:p>
                    <a:p>
                      <a:pPr algn="ctr" fontAlgn="ctr"/>
                      <a:r>
                        <a:rPr lang="fr-FR" sz="1100" b="0" i="0" u="none" strike="noStrike" dirty="0">
                          <a:solidFill>
                            <a:schemeClr val="tx1"/>
                          </a:solidFill>
                          <a:latin typeface="Calibri"/>
                        </a:rPr>
                        <a:t>Le CEP est cohérent avec le niveau de prestations proposées</a:t>
                      </a:r>
                    </a:p>
                  </a:txBody>
                  <a:tcPr marL="8718" marR="8718" marT="8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Le CEP est cohérent avec le niveau de prestations proposées</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Le CEP est cohérent avec le niveau de prestations proposées</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3685249"/>
                  </a:ext>
                </a:extLst>
              </a:tr>
              <a:tr h="822209">
                <a:tc>
                  <a:txBody>
                    <a:bodyPr/>
                    <a:lstStyle/>
                    <a:p>
                      <a:pPr algn="l" fontAlgn="ctr"/>
                      <a:r>
                        <a:rPr lang="fr-FR" sz="1100" b="0" i="0" u="none" strike="noStrike" dirty="0">
                          <a:solidFill>
                            <a:srgbClr val="000000"/>
                          </a:solidFill>
                          <a:effectLst/>
                          <a:latin typeface="Calibri" panose="020F0502020204030204" pitchFamily="34" charset="0"/>
                        </a:rPr>
                        <a:t>Cout du service pour l’usager et pour la Collectivité</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Facture 120 m3 : 106,2 € HT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Formule d’actualisation cohérente</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Devis type branchement neuf à 1036 € </a:t>
                      </a: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txBody>
                  <a:tcPr marL="8718" marR="8718" marT="8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Facture 120 m3 : 104,0 € HT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Formule d’actualisation cohérente</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Devis type branchement neuf à 1454 € </a:t>
                      </a: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Facture 120 m3 : 102,0 € HT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Formule d’actualisation cohérente</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Devis type branchement neuf à 1044 € </a:t>
                      </a: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87131218"/>
                  </a:ext>
                </a:extLst>
              </a:tr>
              <a:tr h="496711">
                <a:tc>
                  <a:txBody>
                    <a:bodyPr/>
                    <a:lstStyle/>
                    <a:p>
                      <a:pPr algn="l" fontAlgn="ctr"/>
                      <a:r>
                        <a:rPr lang="fr-FR" sz="1100" b="0" i="0" u="none" strike="noStrike" dirty="0">
                          <a:solidFill>
                            <a:srgbClr val="000000"/>
                          </a:solidFill>
                          <a:effectLst/>
                          <a:latin typeface="Calibri" panose="020F0502020204030204" pitchFamily="34" charset="0"/>
                        </a:rPr>
                        <a:t>Montant des renouvellements et investissements</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136 k€/an de renouvellement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22 k€/an d’investissement</a:t>
                      </a:r>
                    </a:p>
                  </a:txBody>
                  <a:tcPr marL="8718" marR="8718" marT="8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143 k€/an de renouvellement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22 k€/an d’investissement</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113 k€/an de renouvellement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15 k€/an d’investissement</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00265167"/>
                  </a:ext>
                </a:extLst>
              </a:tr>
            </a:tbl>
          </a:graphicData>
        </a:graphic>
      </p:graphicFrame>
    </p:spTree>
    <p:extLst>
      <p:ext uri="{BB962C8B-B14F-4D97-AF65-F5344CB8AC3E}">
        <p14:creationId xmlns:p14="http://schemas.microsoft.com/office/powerpoint/2010/main" val="2110519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a:xfrm>
            <a:off x="55240" y="-82601"/>
            <a:ext cx="7798532" cy="504055"/>
          </a:xfrm>
        </p:spPr>
        <p:txBody>
          <a:bodyPr>
            <a:normAutofit fontScale="90000"/>
          </a:bodyPr>
          <a:lstStyle/>
          <a:p>
            <a:pPr algn="l"/>
            <a:r>
              <a:rPr lang="fr-FR" kern="0" dirty="0"/>
              <a:t>ANALYSE DES PROPOSITIONS APRES NEGOCIATION </a:t>
            </a:r>
            <a:br>
              <a:rPr lang="fr-FR" kern="0" dirty="0"/>
            </a:br>
            <a:r>
              <a:rPr lang="fr-FR" dirty="0"/>
              <a:t>OPTION TELERELEVE</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29</a:t>
            </a:fld>
            <a:endParaRPr lang="fr-FR"/>
          </a:p>
        </p:txBody>
      </p:sp>
      <p:sp>
        <p:nvSpPr>
          <p:cNvPr id="5" name="ZoneTexte 4">
            <a:extLst>
              <a:ext uri="{FF2B5EF4-FFF2-40B4-BE49-F238E27FC236}">
                <a16:creationId xmlns:a16="http://schemas.microsoft.com/office/drawing/2014/main" xmlns="" id="{8104FEEF-5F0D-4B58-BA3D-F3A2013226FC}"/>
              </a:ext>
            </a:extLst>
          </p:cNvPr>
          <p:cNvSpPr txBox="1"/>
          <p:nvPr/>
        </p:nvSpPr>
        <p:spPr>
          <a:xfrm>
            <a:off x="189856" y="421454"/>
            <a:ext cx="8496944" cy="3323987"/>
          </a:xfrm>
          <a:prstGeom prst="rect">
            <a:avLst/>
          </a:prstGeom>
          <a:solidFill>
            <a:schemeClr val="bg1"/>
          </a:solidFill>
          <a:ln>
            <a:solidFill>
              <a:schemeClr val="tx1"/>
            </a:solidFill>
          </a:ln>
        </p:spPr>
        <p:txBody>
          <a:bodyPr wrap="square" rtlCol="0">
            <a:spAutoFit/>
          </a:bodyPr>
          <a:lstStyle/>
          <a:p>
            <a:r>
              <a:rPr lang="fr-FR" sz="1400" dirty="0"/>
              <a:t>Dans le cadre de leur offre du 25/11, il a été demandé aux candidats de remplacer l’option de mise en place d’une télérelève « généralisée » par une télérelève des seuls compteurs communaux et intercommunaux</a:t>
            </a:r>
          </a:p>
          <a:p>
            <a:endParaRPr lang="fr-FR" sz="1400" dirty="0"/>
          </a:p>
          <a:p>
            <a:pPr marL="285750" indent="-285750">
              <a:buFontTx/>
              <a:buChar char="-"/>
            </a:pPr>
            <a:r>
              <a:rPr lang="fr-FR" sz="1400" dirty="0" err="1"/>
              <a:t>Agur</a:t>
            </a:r>
            <a:r>
              <a:rPr lang="fr-FR" sz="1400" dirty="0"/>
              <a:t> propose une télérelève utilisant le protocole LORA (ouvert). Le surcout est de 55 €/compteur équipé/an soit un abonnement de 85 €/an pour ces compteurs. Le CEP présenté en base n’inclut pas les recettes et charges correspondantes (env. 4 k€/an)</a:t>
            </a:r>
          </a:p>
          <a:p>
            <a:endParaRPr lang="fr-FR" sz="1400" dirty="0"/>
          </a:p>
          <a:p>
            <a:pPr marL="285750" indent="-285750">
              <a:buFontTx/>
              <a:buChar char="-"/>
            </a:pPr>
            <a:r>
              <a:rPr lang="fr-FR" sz="1400" dirty="0"/>
              <a:t>SAUR propose une télérelève de 74 compteurs utilisant la technologie G2 (interopérable). La prestation a été incluse dans l’offre sans surcout tarifaire. Le CEP présenté en base inclut les charges correspondantes (5,5 k€/an)</a:t>
            </a:r>
          </a:p>
          <a:p>
            <a:pPr marL="285750" indent="-285750">
              <a:buFontTx/>
              <a:buChar char="-"/>
            </a:pPr>
            <a:endParaRPr lang="fr-FR" sz="1400" dirty="0"/>
          </a:p>
          <a:p>
            <a:pPr marL="285750" indent="-285750">
              <a:buFontTx/>
              <a:buChar char="-"/>
            </a:pPr>
            <a:r>
              <a:rPr lang="fr-FR" sz="1400" dirty="0"/>
              <a:t>Veolia propose une télérelève de 86 compteurs (et plus si évolution) utilisant la technologie </a:t>
            </a:r>
            <a:r>
              <a:rPr lang="fr-FR" sz="1400" dirty="0" err="1"/>
              <a:t>LORAWan</a:t>
            </a:r>
            <a:r>
              <a:rPr lang="fr-FR" sz="1400" dirty="0"/>
              <a:t> (ouvert). Les équipements sont propriété de l’opérateur </a:t>
            </a:r>
            <a:r>
              <a:rPr lang="fr-FR" sz="1400" dirty="0" err="1"/>
              <a:t>Birdz</a:t>
            </a:r>
            <a:r>
              <a:rPr lang="fr-FR" sz="1400" dirty="0"/>
              <a:t>. La prestation est incluse dans l’offre sans surcout tarifaire. Le CEP présenté en base inclut les charges correspondantes (2,7 k€/an)</a:t>
            </a:r>
          </a:p>
        </p:txBody>
      </p:sp>
      <p:sp>
        <p:nvSpPr>
          <p:cNvPr id="7" name="ZoneTexte 6">
            <a:extLst>
              <a:ext uri="{FF2B5EF4-FFF2-40B4-BE49-F238E27FC236}">
                <a16:creationId xmlns:a16="http://schemas.microsoft.com/office/drawing/2014/main" xmlns="" id="{196F2F46-5A38-42DE-A7C5-29CC473BF1A5}"/>
              </a:ext>
            </a:extLst>
          </p:cNvPr>
          <p:cNvSpPr txBox="1"/>
          <p:nvPr/>
        </p:nvSpPr>
        <p:spPr>
          <a:xfrm>
            <a:off x="189856" y="4389757"/>
            <a:ext cx="8496944" cy="2031325"/>
          </a:xfrm>
          <a:prstGeom prst="rect">
            <a:avLst/>
          </a:prstGeom>
          <a:solidFill>
            <a:schemeClr val="bg1"/>
          </a:solidFill>
          <a:ln>
            <a:solidFill>
              <a:schemeClr val="tx1"/>
            </a:solidFill>
          </a:ln>
        </p:spPr>
        <p:txBody>
          <a:bodyPr wrap="square" rtlCol="0">
            <a:spAutoFit/>
          </a:bodyPr>
          <a:lstStyle/>
          <a:p>
            <a:r>
              <a:rPr lang="fr-FR" sz="1400" dirty="0"/>
              <a:t>AGUR propose une variante consistant à la mise en place sous 24 mois de panneaux photovoltaïques 36 kWc sur le site de Tivoli (210 m3 de panneaux sur 420 m2), avec autoconsommation de l’énergie produite (sans batterie)</a:t>
            </a:r>
          </a:p>
          <a:p>
            <a:endParaRPr lang="fr-FR" sz="1400" dirty="0"/>
          </a:p>
          <a:p>
            <a:r>
              <a:rPr lang="fr-FR" sz="1400" dirty="0"/>
              <a:t>Investissement de 55,8 k€ soit 9 x 6200 €/an</a:t>
            </a:r>
          </a:p>
          <a:p>
            <a:r>
              <a:rPr lang="fr-FR" sz="1400" dirty="0"/>
              <a:t>Economie de 4188 €/an x 7 ans   (44 800 kWh/an)</a:t>
            </a:r>
            <a:br>
              <a:rPr lang="fr-FR" sz="1400" dirty="0"/>
            </a:br>
            <a:endParaRPr lang="fr-FR" sz="1400" dirty="0"/>
          </a:p>
          <a:p>
            <a:endParaRPr lang="fr-FR" sz="1400" dirty="0"/>
          </a:p>
          <a:p>
            <a:r>
              <a:rPr lang="fr-FR" sz="1400" dirty="0"/>
              <a:t>Surcout induit de 0,01 €/m3  (+ 4,1 k€/an de recettes)</a:t>
            </a:r>
          </a:p>
        </p:txBody>
      </p:sp>
      <p:sp>
        <p:nvSpPr>
          <p:cNvPr id="8" name="Titre 1">
            <a:extLst>
              <a:ext uri="{FF2B5EF4-FFF2-40B4-BE49-F238E27FC236}">
                <a16:creationId xmlns:a16="http://schemas.microsoft.com/office/drawing/2014/main" xmlns="" id="{DAAEF553-67F0-4780-8325-5814BB16A2E1}"/>
              </a:ext>
            </a:extLst>
          </p:cNvPr>
          <p:cNvSpPr txBox="1">
            <a:spLocks/>
          </p:cNvSpPr>
          <p:nvPr/>
        </p:nvSpPr>
        <p:spPr>
          <a:xfrm>
            <a:off x="81372" y="3950433"/>
            <a:ext cx="7772400" cy="504055"/>
          </a:xfrm>
          <a:prstGeom prst="rect">
            <a:avLst/>
          </a:prstGeom>
        </p:spPr>
        <p:txBody>
          <a:bodyPr vert="horz" lIns="91440" tIns="45720" rIns="91440" bIns="45720" rtlCol="0" anchor="ctr">
            <a:normAutofit/>
          </a:bodyPr>
          <a:lstStyle>
            <a:lvl1pPr algn="just" defTabSz="914400" rtl="0" eaLnBrk="1" latinLnBrk="0" hangingPunct="1">
              <a:spcBef>
                <a:spcPct val="0"/>
              </a:spcBef>
              <a:buNone/>
              <a:defRPr sz="1600" b="1" kern="1200" cap="none" baseline="0">
                <a:solidFill>
                  <a:schemeClr val="tx1"/>
                </a:solidFill>
                <a:latin typeface="+mj-lt"/>
                <a:ea typeface="+mj-ea"/>
                <a:cs typeface="+mj-cs"/>
              </a:defRPr>
            </a:lvl1pPr>
          </a:lstStyle>
          <a:p>
            <a:r>
              <a:rPr lang="fr-FR"/>
              <a:t>VARIANTE AGUR</a:t>
            </a:r>
            <a:endParaRPr lang="fr-FR" dirty="0"/>
          </a:p>
        </p:txBody>
      </p:sp>
      <p:sp>
        <p:nvSpPr>
          <p:cNvPr id="9" name="ZoneTexte 8">
            <a:extLst>
              <a:ext uri="{FF2B5EF4-FFF2-40B4-BE49-F238E27FC236}">
                <a16:creationId xmlns:a16="http://schemas.microsoft.com/office/drawing/2014/main" xmlns="" id="{E8F1F9E6-DB24-4CBA-8BF3-2F2F978CEE5F}"/>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258025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6"/>
          <p:cNvSpPr>
            <a:spLocks noGrp="1"/>
          </p:cNvSpPr>
          <p:nvPr>
            <p:ph type="subTitle" idx="1"/>
          </p:nvPr>
        </p:nvSpPr>
        <p:spPr>
          <a:xfrm>
            <a:off x="107504" y="2708920"/>
            <a:ext cx="8892480" cy="2952328"/>
          </a:xfrm>
        </p:spPr>
        <p:txBody>
          <a:bodyPr>
            <a:normAutofit/>
          </a:bodyPr>
          <a:lstStyle/>
          <a:p>
            <a:pPr marL="609600" indent="-609600" eaLnBrk="0" hangingPunct="0">
              <a:buFontTx/>
              <a:buAutoNum type="romanUcPeriod"/>
            </a:pPr>
            <a:r>
              <a:rPr lang="fr-FR" sz="1600" b="1" dirty="0">
                <a:solidFill>
                  <a:schemeClr val="tx1"/>
                </a:solidFill>
              </a:rPr>
              <a:t>Déroulement de la procédure					       </a:t>
            </a:r>
            <a:r>
              <a:rPr lang="fr-FR" sz="1600" b="1" i="1" dirty="0">
                <a:solidFill>
                  <a:schemeClr val="tx1"/>
                </a:solidFill>
              </a:rPr>
              <a:t>p. 4</a:t>
            </a:r>
            <a:endParaRPr lang="fr-FR" sz="800" b="1" i="1" dirty="0">
              <a:solidFill>
                <a:schemeClr val="tx1"/>
              </a:solidFill>
            </a:endParaRPr>
          </a:p>
          <a:p>
            <a:pPr marL="1009650" lvl="1" indent="-609600" eaLnBrk="0" hangingPunct="0">
              <a:buFontTx/>
              <a:buAutoNum type="romanUcPeriod"/>
            </a:pPr>
            <a:endParaRPr lang="fr-FR" sz="4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r>
              <a:rPr lang="fr-FR" sz="1600" b="1" dirty="0">
                <a:solidFill>
                  <a:schemeClr val="tx1"/>
                </a:solidFill>
              </a:rPr>
              <a:t>Motifs de choix des Concessionnaires				        </a:t>
            </a:r>
            <a:r>
              <a:rPr lang="fr-FR" sz="1600" b="1" i="1" dirty="0">
                <a:solidFill>
                  <a:schemeClr val="tx1"/>
                </a:solidFill>
              </a:rPr>
              <a:t>p. 7</a:t>
            </a: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r>
              <a:rPr lang="fr-FR" sz="1600" b="1" dirty="0">
                <a:solidFill>
                  <a:schemeClr val="tx1"/>
                </a:solidFill>
              </a:rPr>
              <a:t>Synthèse : choix des Concessionnaires, économie des contrats et tarifs    </a:t>
            </a:r>
            <a:r>
              <a:rPr lang="fr-FR" sz="1600" b="1" i="1" dirty="0">
                <a:solidFill>
                  <a:schemeClr val="tx1"/>
                </a:solidFill>
              </a:rPr>
              <a:t>p. 49</a:t>
            </a: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endParaRPr lang="fr-FR" sz="800" b="1" dirty="0">
              <a:solidFill>
                <a:schemeClr val="tx1"/>
              </a:solidFill>
            </a:endParaRPr>
          </a:p>
          <a:p>
            <a:pPr marL="609600" indent="-609600" eaLnBrk="0" hangingPunct="0">
              <a:buFontTx/>
              <a:buAutoNum type="romanUcPeriod"/>
            </a:pPr>
            <a:r>
              <a:rPr lang="fr-FR" sz="1600" b="1" dirty="0">
                <a:solidFill>
                  <a:schemeClr val="tx1"/>
                </a:solidFill>
              </a:rPr>
              <a:t>Annexes							        </a:t>
            </a:r>
            <a:r>
              <a:rPr lang="fr-FR" sz="1600" b="1" i="1" dirty="0">
                <a:solidFill>
                  <a:schemeClr val="tx1"/>
                </a:solidFill>
              </a:rPr>
              <a:t>p. 58</a:t>
            </a:r>
            <a:endParaRPr lang="fr-FR" sz="800" b="1" dirty="0">
              <a:solidFill>
                <a:schemeClr val="tx1"/>
              </a:solidFill>
            </a:endParaRPr>
          </a:p>
          <a:p>
            <a:pPr marL="900113" lvl="1" indent="-609600" eaLnBrk="0" hangingPunct="0"/>
            <a:endParaRPr lang="fr-FR" sz="800" b="1" dirty="0">
              <a:solidFill>
                <a:schemeClr val="tx1"/>
              </a:solidFill>
            </a:endParaRPr>
          </a:p>
          <a:p>
            <a:pPr marL="900113" lvl="1" indent="-609600" eaLnBrk="0" hangingPunct="0"/>
            <a:endParaRPr lang="fr-FR" sz="800" b="1" dirty="0">
              <a:solidFill>
                <a:schemeClr val="tx1"/>
              </a:solidFill>
            </a:endParaRPr>
          </a:p>
          <a:p>
            <a:pPr marL="900113" lvl="1" indent="-609600" eaLnBrk="0" hangingPunct="0"/>
            <a:endParaRPr lang="fr-FR" sz="800" b="1" dirty="0">
              <a:solidFill>
                <a:schemeClr val="tx1"/>
              </a:solidFill>
            </a:endParaRP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3</a:t>
            </a:fld>
            <a:endParaRPr lang="fr-FR"/>
          </a:p>
        </p:txBody>
      </p:sp>
      <p:sp>
        <p:nvSpPr>
          <p:cNvPr id="6" name="Titre 5"/>
          <p:cNvSpPr>
            <a:spLocks noGrp="1"/>
          </p:cNvSpPr>
          <p:nvPr>
            <p:ph type="ctrTitle"/>
          </p:nvPr>
        </p:nvSpPr>
        <p:spPr/>
        <p:txBody>
          <a:bodyPr/>
          <a:lstStyle/>
          <a:p>
            <a:r>
              <a:rPr lang="fr-FR" dirty="0"/>
              <a:t>Sommaire</a:t>
            </a:r>
          </a:p>
        </p:txBody>
      </p:sp>
    </p:spTree>
    <p:extLst>
      <p:ext uri="{BB962C8B-B14F-4D97-AF65-F5344CB8AC3E}">
        <p14:creationId xmlns:p14="http://schemas.microsoft.com/office/powerpoint/2010/main" val="229577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ChangeArrowheads="1"/>
          </p:cNvSpPr>
          <p:nvPr/>
        </p:nvSpPr>
        <p:spPr bwMode="auto">
          <a:xfrm>
            <a:off x="457200" y="0"/>
            <a:ext cx="8229600"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CLASSEMENT GLOBAL</a:t>
            </a:r>
          </a:p>
        </p:txBody>
      </p:sp>
      <p:sp>
        <p:nvSpPr>
          <p:cNvPr id="20483" name="Text Box 41"/>
          <p:cNvSpPr txBox="1">
            <a:spLocks noChangeArrowheads="1"/>
          </p:cNvSpPr>
          <p:nvPr/>
        </p:nvSpPr>
        <p:spPr bwMode="auto">
          <a:xfrm>
            <a:off x="281843" y="1097360"/>
            <a:ext cx="8580313" cy="4832092"/>
          </a:xfrm>
          <a:prstGeom prst="rect">
            <a:avLst/>
          </a:prstGeom>
          <a:solidFill>
            <a:schemeClr val="bg1"/>
          </a:solidFill>
          <a:ln w="9525">
            <a:solidFill>
              <a:schemeClr val="tx1"/>
            </a:solidFill>
            <a:miter lim="800000"/>
            <a:headEnd/>
            <a:tailEnd/>
          </a:ln>
        </p:spPr>
        <p:txBody>
          <a:bodyPr wrap="square">
            <a:spAutoFit/>
          </a:bodyPr>
          <a:lstStyle/>
          <a:p>
            <a:pPr marL="177800" indent="-177800" algn="just"/>
            <a:endParaRPr lang="fr-FR" sz="1400" dirty="0"/>
          </a:p>
          <a:p>
            <a:pPr marL="342900" indent="-342900" algn="just">
              <a:buFont typeface="+mj-lt"/>
              <a:buAutoNum type="arabicPeriod"/>
            </a:pPr>
            <a:r>
              <a:rPr lang="fr-FR" sz="1400" dirty="0"/>
              <a:t> L’offre de Veolia se classe en première position. Veolia présente une offre satisfaisante sur l’ensemble des critères, avec une organisation et des moyens adaptées et des  propositions intéressantes en terme de  moyens locaux, de rendement et de relation avec les abonnés. L’offre financière est cohérente et moins-</a:t>
            </a:r>
            <a:r>
              <a:rPr lang="fr-FR" sz="1400" dirty="0" err="1"/>
              <a:t>disante</a:t>
            </a:r>
            <a:r>
              <a:rPr lang="fr-FR" sz="1400" dirty="0"/>
              <a:t> en terme de recettes et de tarifs (445 k€/an / 102,0 € de part délégataire 120 m3). Elle présente un niveau correct de renouvellement et d’investissement (128 k€/an), avec des bordereaux de prix proposés très intéressants.</a:t>
            </a:r>
          </a:p>
          <a:p>
            <a:pPr marL="342900" indent="-342900" algn="just">
              <a:buFont typeface="+mj-lt"/>
              <a:buAutoNum type="arabicPeriod"/>
            </a:pPr>
            <a:endParaRPr lang="fr-FR" sz="1400" dirty="0"/>
          </a:p>
          <a:p>
            <a:pPr marL="342900" indent="-342900" algn="just">
              <a:buFont typeface="+mj-lt"/>
              <a:buAutoNum type="arabicPeriod"/>
            </a:pPr>
            <a:r>
              <a:rPr lang="fr-FR" sz="1400" dirty="0"/>
              <a:t>L’offre de SAUR se classe en 2</a:t>
            </a:r>
            <a:r>
              <a:rPr lang="fr-FR" sz="1400" baseline="30000" dirty="0"/>
              <a:t>ème</a:t>
            </a:r>
            <a:r>
              <a:rPr lang="fr-FR" sz="1400" dirty="0"/>
              <a:t> position. SAUR présente également une offre satisfaisante sur l’ensemble des points avec une organisation et des moyens adaptées, mais des propositions en léger retrait en terme de rendement et d’accueil clientèle. SAUR présente une offre cohérente et très intéressante en terme de recettes et de tarifs (466 k€/an / 104,0 € de part délégataire 120 m3). Elle présente un niveau correct de renouvellement et d’investissement (165 k€/an), mais des bordereaux de prix de travaux et branchements assez élevés.</a:t>
            </a:r>
          </a:p>
          <a:p>
            <a:pPr marL="342900" indent="-342900" algn="just">
              <a:buFont typeface="+mj-lt"/>
              <a:buAutoNum type="arabicPeriod"/>
            </a:pPr>
            <a:endParaRPr lang="fr-FR" sz="1400" dirty="0"/>
          </a:p>
          <a:p>
            <a:pPr marL="342900" indent="-342900" algn="just">
              <a:buFont typeface="+mj-lt"/>
              <a:buAutoNum type="arabicPeriod"/>
            </a:pPr>
            <a:endParaRPr lang="fr-FR" sz="1400" dirty="0"/>
          </a:p>
          <a:p>
            <a:pPr marL="342900" indent="-342900" algn="just">
              <a:buFont typeface="+mj-lt"/>
              <a:buAutoNum type="arabicPeriod"/>
            </a:pPr>
            <a:r>
              <a:rPr lang="fr-FR" sz="1400" dirty="0"/>
              <a:t>L’offre d’</a:t>
            </a:r>
            <a:r>
              <a:rPr lang="fr-FR" sz="1400" dirty="0" err="1"/>
              <a:t>Agur</a:t>
            </a:r>
            <a:r>
              <a:rPr lang="fr-FR" sz="1400" dirty="0"/>
              <a:t> se classe en 3</a:t>
            </a:r>
            <a:r>
              <a:rPr lang="fr-FR" sz="1400" baseline="30000" dirty="0"/>
              <a:t>ème</a:t>
            </a:r>
            <a:r>
              <a:rPr lang="fr-FR" sz="1400" dirty="0"/>
              <a:t> position. </a:t>
            </a:r>
            <a:r>
              <a:rPr lang="fr-FR" sz="1400" dirty="0" err="1"/>
              <a:t>Agur</a:t>
            </a:r>
            <a:r>
              <a:rPr lang="fr-FR" sz="1400" dirty="0"/>
              <a:t> présente une offre satisfaisante, mais avec des moyens mis en œuvre plus faibles, et des propositions en léger retrait par rapport aux autres offres. </a:t>
            </a:r>
            <a:r>
              <a:rPr lang="fr-FR" sz="1400" dirty="0" err="1"/>
              <a:t>Agur</a:t>
            </a:r>
            <a:r>
              <a:rPr lang="fr-FR" sz="1400" dirty="0"/>
              <a:t> présente une offre cohérente et très intéressante en terme de recettes et de tarifs (451 k€/an / 106,2 € de part délégataire 120 m3). Elle présente un niveau correct de renouvellement et d’investissement (158 k€/an) et des bordereaux de prix corrects. </a:t>
            </a:r>
          </a:p>
          <a:p>
            <a:pPr marL="342900" indent="-342900" algn="just">
              <a:buFont typeface="+mj-lt"/>
              <a:buAutoNum type="arabicPeriod"/>
            </a:pPr>
            <a:endParaRPr lang="fr-FR" sz="1400" dirty="0"/>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30</a:t>
            </a:fld>
            <a:endParaRPr lang="fr-FR"/>
          </a:p>
        </p:txBody>
      </p:sp>
      <p:sp>
        <p:nvSpPr>
          <p:cNvPr id="5" name="ZoneTexte 4">
            <a:extLst>
              <a:ext uri="{FF2B5EF4-FFF2-40B4-BE49-F238E27FC236}">
                <a16:creationId xmlns:a16="http://schemas.microsoft.com/office/drawing/2014/main" xmlns="" id="{A5A91863-184F-4595-BFF3-D3F3B6DD3CFD}"/>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1473554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31</a:t>
            </a:fld>
            <a:endParaRPr lang="fr-FR"/>
          </a:p>
        </p:txBody>
      </p:sp>
      <p:sp>
        <p:nvSpPr>
          <p:cNvPr id="6" name="Titre 5"/>
          <p:cNvSpPr>
            <a:spLocks noGrp="1"/>
          </p:cNvSpPr>
          <p:nvPr>
            <p:ph type="ctrTitle"/>
          </p:nvPr>
        </p:nvSpPr>
        <p:spPr>
          <a:xfrm>
            <a:off x="1619672" y="1340768"/>
            <a:ext cx="7772400" cy="1470025"/>
          </a:xfrm>
        </p:spPr>
        <p:txBody>
          <a:bodyPr/>
          <a:lstStyle/>
          <a:p>
            <a:r>
              <a:rPr lang="fr-FR" dirty="0"/>
              <a:t>ANALYSE DES OFFRES APRES NEGOCIATION – LOT 2 – ASSAINISSEMENT COLLECTIF</a:t>
            </a:r>
          </a:p>
        </p:txBody>
      </p:sp>
    </p:spTree>
    <p:extLst>
      <p:ext uri="{BB962C8B-B14F-4D97-AF65-F5344CB8AC3E}">
        <p14:creationId xmlns:p14="http://schemas.microsoft.com/office/powerpoint/2010/main" val="29326256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260648"/>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GARANTIE DE CONTINUITE DE SERVICE</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32</a:t>
            </a:fld>
            <a:endParaRPr lang="fr-FR" dirty="0"/>
          </a:p>
        </p:txBody>
      </p:sp>
      <p:graphicFrame>
        <p:nvGraphicFramePr>
          <p:cNvPr id="7" name="Tableau 6">
            <a:extLst>
              <a:ext uri="{FF2B5EF4-FFF2-40B4-BE49-F238E27FC236}">
                <a16:creationId xmlns:a16="http://schemas.microsoft.com/office/drawing/2014/main" xmlns="" id="{20DD4421-BB27-44B0-9C14-25252954D148}"/>
              </a:ext>
            </a:extLst>
          </p:cNvPr>
          <p:cNvGraphicFramePr>
            <a:graphicFrameLocks noGrp="1"/>
          </p:cNvGraphicFramePr>
          <p:nvPr>
            <p:extLst>
              <p:ext uri="{D42A27DB-BD31-4B8C-83A1-F6EECF244321}">
                <p14:modId xmlns:p14="http://schemas.microsoft.com/office/powerpoint/2010/main" val="499712865"/>
              </p:ext>
            </p:extLst>
          </p:nvPr>
        </p:nvGraphicFramePr>
        <p:xfrm>
          <a:off x="156541" y="908720"/>
          <a:ext cx="8830918" cy="4143828"/>
        </p:xfrm>
        <a:graphic>
          <a:graphicData uri="http://schemas.openxmlformats.org/drawingml/2006/table">
            <a:tbl>
              <a:tblPr/>
              <a:tblGrid>
                <a:gridCol w="949891">
                  <a:extLst>
                    <a:ext uri="{9D8B030D-6E8A-4147-A177-3AD203B41FA5}">
                      <a16:colId xmlns:a16="http://schemas.microsoft.com/office/drawing/2014/main" xmlns="" val="1221096749"/>
                    </a:ext>
                  </a:extLst>
                </a:gridCol>
                <a:gridCol w="2583142">
                  <a:extLst>
                    <a:ext uri="{9D8B030D-6E8A-4147-A177-3AD203B41FA5}">
                      <a16:colId xmlns:a16="http://schemas.microsoft.com/office/drawing/2014/main" xmlns="" val="1255218241"/>
                    </a:ext>
                  </a:extLst>
                </a:gridCol>
                <a:gridCol w="2804555">
                  <a:extLst>
                    <a:ext uri="{9D8B030D-6E8A-4147-A177-3AD203B41FA5}">
                      <a16:colId xmlns:a16="http://schemas.microsoft.com/office/drawing/2014/main" xmlns="" val="1886216883"/>
                    </a:ext>
                  </a:extLst>
                </a:gridCol>
                <a:gridCol w="2493330">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209697">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ASSAINISSEMENT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accent3"/>
                          </a:solidFill>
                          <a:latin typeface="Calibri"/>
                        </a:rPr>
                        <a:t>2 agents d’astreinte niveau 1 </a:t>
                      </a:r>
                      <a:r>
                        <a:rPr lang="fr-FR" sz="1100" b="0" i="0" u="none" strike="noStrike" baseline="0" dirty="0">
                          <a:solidFill>
                            <a:schemeClr val="tx1"/>
                          </a:solidFill>
                          <a:latin typeface="Calibri"/>
                        </a:rPr>
                        <a:t>+ renfort possible de 2 agents d’astreinte niveau 2 sur le département + 50 agents en cas de crise</a:t>
                      </a: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kern="1200" baseline="0" dirty="0">
                          <a:solidFill>
                            <a:schemeClr val="accent3"/>
                          </a:solidFill>
                          <a:latin typeface="Calibri"/>
                          <a:ea typeface="+mn-ea"/>
                          <a:cs typeface="+mn-cs"/>
                        </a:rPr>
                        <a:t>Astreinte téléphonique et intervention non dissociée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kern="1200" baseline="0" dirty="0">
                        <a:solidFill>
                          <a:schemeClr val="tx1"/>
                        </a:solidFill>
                        <a:latin typeface="Calibri"/>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Délai d’intervention de 1 heure et de réparation de 4/8h pour les fuites urgentes ou 3j. sinon</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Réalisation de l’analyse des risques de défaillance de la STEP</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effectLst/>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1 exercice de gestion de crise tous les 2 ans</a:t>
                      </a:r>
                      <a:endParaRPr lang="fr-FR" sz="1100" b="0" i="0" u="none" strike="noStrike" dirty="0">
                        <a:solidFill>
                          <a:srgbClr val="000000"/>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 agent d’astreinte téléphonique + 12 agents d’intervention sur le département + 3 techniciens automatisme/ informatique + 200 agents en cas de crise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Délai d’intervention de 45 minutes et de réparation de fuites de 2 ou 48h suivant l’importance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Réalisation de l’analyse des risques de défaillance de la STEP</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rgbClr val="000000"/>
                          </a:solidFill>
                          <a:latin typeface="Calibri"/>
                        </a:rPr>
                        <a:t>Mise en place de télésurveillance et barres anti-chutes sur les postes non équipés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1 exercice de gestion de crise tous les 2 ans</a:t>
                      </a:r>
                      <a:endParaRPr lang="fr-FR" sz="1100" b="0" i="0" u="none" strike="noStrike" dirty="0">
                        <a:solidFill>
                          <a:srgbClr val="000000"/>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 agent d’astreinte téléphonique + 4 agents d’intervention sur le département +renfort d’un cadre et d’un expert process + 100 agents en cas de crise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Délai d’intervention de 45 minutes et de réparation de fuites de 1h/48h/1 semaine suivant le niveau d’urgence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Réalisation de l’analyse des risques de défaillance de la STEP</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rgbClr val="000000"/>
                          </a:solidFill>
                          <a:latin typeface="Calibri"/>
                        </a:rPr>
                        <a:t>Mise en place de télésurveillance et barres anti-chutes sur les postes non équipés</a:t>
                      </a: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rgbClr val="000000"/>
                          </a:solidFill>
                          <a:latin typeface="Calibri"/>
                        </a:rPr>
                        <a:t>Création de 2 ch. à vannes sur les PR</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rgbClr val="000000"/>
                          </a:solidFill>
                          <a:latin typeface="Calibri"/>
                        </a:rPr>
                        <a:t>2 exercices de gestion de crise sur la durée du contrat</a:t>
                      </a:r>
                      <a:endParaRPr lang="fr-FR" sz="1100" b="0" i="0" u="none" strike="noStrike" dirty="0">
                        <a:solidFill>
                          <a:srgbClr val="000000"/>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66926">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 </a:t>
                      </a:r>
                      <a:endParaRPr lang="fr-FR" sz="1200" b="0" i="0" u="none" strike="noStrike" dirty="0">
                        <a:solidFill>
                          <a:srgbClr val="000000"/>
                        </a:solidFill>
                        <a:effectLst/>
                        <a:latin typeface="Calibri" panose="020F0502020204030204" pitchFamily="34" charset="0"/>
                      </a:endParaRP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8" name="ZoneTexte 7">
            <a:extLst>
              <a:ext uri="{FF2B5EF4-FFF2-40B4-BE49-F238E27FC236}">
                <a16:creationId xmlns:a16="http://schemas.microsoft.com/office/drawing/2014/main" xmlns="" id="{201BA6D2-51FB-4576-B649-4C1F6877A251}"/>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948771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32115" y="260648"/>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MOYENS HUMAINS ET TECHNIQUES</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33</a:t>
            </a:fld>
            <a:endParaRPr lang="fr-FR" dirty="0"/>
          </a:p>
        </p:txBody>
      </p:sp>
      <p:graphicFrame>
        <p:nvGraphicFramePr>
          <p:cNvPr id="6" name="Tableau 5">
            <a:extLst>
              <a:ext uri="{FF2B5EF4-FFF2-40B4-BE49-F238E27FC236}">
                <a16:creationId xmlns:a16="http://schemas.microsoft.com/office/drawing/2014/main" xmlns="" id="{6DA2E9B8-99F7-49DE-986C-F8F9E54F7667}"/>
              </a:ext>
            </a:extLst>
          </p:cNvPr>
          <p:cNvGraphicFramePr>
            <a:graphicFrameLocks noGrp="1"/>
          </p:cNvGraphicFramePr>
          <p:nvPr>
            <p:extLst>
              <p:ext uri="{D42A27DB-BD31-4B8C-83A1-F6EECF244321}">
                <p14:modId xmlns:p14="http://schemas.microsoft.com/office/powerpoint/2010/main" val="2618326006"/>
              </p:ext>
            </p:extLst>
          </p:nvPr>
        </p:nvGraphicFramePr>
        <p:xfrm>
          <a:off x="241581" y="908720"/>
          <a:ext cx="8660837" cy="344903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736304">
                  <a:extLst>
                    <a:ext uri="{9D8B030D-6E8A-4147-A177-3AD203B41FA5}">
                      <a16:colId xmlns:a16="http://schemas.microsoft.com/office/drawing/2014/main" xmlns="" val="1886216883"/>
                    </a:ext>
                  </a:extLst>
                </a:gridCol>
                <a:gridCol w="2432653">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ASSAINISSEMENT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2471 h/an prévues (1,7 ETP) dont 1896 h de personnel terrain + 0,5 ETP renouvellement /clientèle</a:t>
                      </a:r>
                    </a:p>
                    <a:p>
                      <a:pPr algn="l" fontAlgn="ctr"/>
                      <a:endParaRPr lang="fr-FR" sz="1100" b="0" i="0" u="none" strike="noStrike" dirty="0">
                        <a:solidFill>
                          <a:schemeClr val="tx1"/>
                        </a:solidFill>
                        <a:effectLs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dirty="0">
                          <a:solidFill>
                            <a:schemeClr val="tx1"/>
                          </a:solidFill>
                          <a:latin typeface="Calibri"/>
                        </a:rPr>
                        <a:t>Implantation d’une base à Tonneins </a:t>
                      </a:r>
                      <a:r>
                        <a:rPr lang="fr-FR" sz="1100" b="0" i="0" u="none" strike="noStrike" dirty="0">
                          <a:solidFill>
                            <a:schemeClr val="tx1"/>
                          </a:solidFill>
                          <a:latin typeface="Calibri"/>
                        </a:rPr>
                        <a:t>avec 2 agents </a:t>
                      </a:r>
                      <a:r>
                        <a:rPr lang="fr-FR" sz="1100" b="0" i="1" u="none" strike="noStrike" dirty="0">
                          <a:solidFill>
                            <a:schemeClr val="accent3"/>
                          </a:solidFill>
                          <a:latin typeface="Calibri"/>
                        </a:rPr>
                        <a:t>travaillant régulièrement</a:t>
                      </a:r>
                    </a:p>
                    <a:p>
                      <a:pPr algn="l" fontAlgn="ctr"/>
                      <a:r>
                        <a:rPr lang="fr-FR" sz="1100" b="0" i="0" u="none" strike="noStrike" dirty="0">
                          <a:solidFill>
                            <a:schemeClr val="tx1"/>
                          </a:solidFill>
                          <a:effectLst/>
                          <a:latin typeface="Calibri" panose="020F0502020204030204" pitchFamily="34" charset="0"/>
                        </a:rPr>
                        <a:t>Renfort possible des agents de Villeneuve sur Lot</a:t>
                      </a:r>
                    </a:p>
                    <a:p>
                      <a:pPr algn="l" fontAlgn="ctr"/>
                      <a:endParaRPr lang="fr-FR" sz="1100" b="0" i="0" u="none" strike="noStrike" dirty="0">
                        <a:solidFill>
                          <a:schemeClr val="tx1"/>
                        </a:solidFill>
                        <a:effectLst/>
                        <a:latin typeface="Calibri" panose="020F0502020204030204" pitchFamily="34" charset="0"/>
                      </a:endParaRPr>
                    </a:p>
                    <a:p>
                      <a:pPr algn="l" fontAlgn="ctr"/>
                      <a:endParaRPr lang="fr-FR" sz="1100" b="0" i="0" u="none" strike="noStrike" dirty="0">
                        <a:solidFill>
                          <a:schemeClr val="tx1"/>
                        </a:solidFill>
                        <a:effectLst/>
                        <a:latin typeface="Calibri" panose="020F0502020204030204" pitchFamily="34" charset="0"/>
                      </a:endParaRPr>
                    </a:p>
                    <a:p>
                      <a:pPr algn="l" fontAlgn="ctr"/>
                      <a:r>
                        <a:rPr lang="fr-FR" sz="1100" b="0" i="0" u="none" strike="noStrike" baseline="0" dirty="0">
                          <a:solidFill>
                            <a:schemeClr val="tx1"/>
                          </a:solidFill>
                          <a:latin typeface="Calibri"/>
                        </a:rPr>
                        <a:t>Expertise et moyens support corrects</a:t>
                      </a:r>
                      <a:endParaRPr lang="fr-FR" sz="1100" b="0" i="0" u="none" strike="noStrike" dirty="0">
                        <a:solidFill>
                          <a:schemeClr val="tx1"/>
                        </a:solidFill>
                        <a:effectLst/>
                        <a:latin typeface="Calibri" panose="020F0502020204030204" pitchFamily="34" charset="0"/>
                      </a:endParaRPr>
                    </a:p>
                    <a:p>
                      <a:pPr algn="l" fontAlgn="ctr"/>
                      <a:r>
                        <a:rPr lang="fr-FR" sz="1100" b="0" i="0" u="none" strike="noStrike" dirty="0">
                          <a:solidFill>
                            <a:schemeClr val="tx1"/>
                          </a:solidFill>
                          <a:effectLst/>
                          <a:latin typeface="Calibri" panose="020F0502020204030204" pitchFamily="34" charset="0"/>
                        </a:rPr>
                        <a:t>Moyens techniques appropriés</a:t>
                      </a:r>
                    </a:p>
                    <a:p>
                      <a:pPr algn="l" fontAlgn="ctr"/>
                      <a:endParaRPr lang="fr-FR" sz="1100" b="0" i="0" u="none" strike="noStrike" dirty="0">
                        <a:solidFill>
                          <a:schemeClr val="tx1"/>
                        </a:solidFill>
                        <a:effectLst/>
                        <a:latin typeface="Calibri" panose="020F0502020204030204" pitchFamily="34" charset="0"/>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2580 h/an prévues (1,7 ETP) dont 2268 h de personnel terrain  + 0,4 ETP renouvellement /curage</a:t>
                      </a:r>
                    </a:p>
                    <a:p>
                      <a:pPr algn="l" fontAlgn="ctr"/>
                      <a:endParaRPr lang="fr-FR" sz="1100" b="0" i="0" u="none" strike="noStrike" dirty="0">
                        <a:solidFill>
                          <a:schemeClr val="tx1"/>
                        </a:solidFill>
                        <a:effectLst/>
                        <a:latin typeface="Calibri" panose="020F0502020204030204" pitchFamily="34" charset="0"/>
                      </a:endParaRPr>
                    </a:p>
                    <a:p>
                      <a:pPr algn="l" fontAlgn="ctr"/>
                      <a:r>
                        <a:rPr lang="fr-FR" sz="1100" b="1" i="0" u="none" strike="noStrike" dirty="0">
                          <a:solidFill>
                            <a:schemeClr val="tx1"/>
                          </a:solidFill>
                          <a:latin typeface="Calibri"/>
                        </a:rPr>
                        <a:t>Ouverture d’une base d’exploitation en cas de gestion des deux lots</a:t>
                      </a:r>
                    </a:p>
                    <a:p>
                      <a:pPr algn="l" fontAlgn="ctr"/>
                      <a:r>
                        <a:rPr lang="fr-FR" sz="1100" b="0" i="0" u="none" strike="noStrike" dirty="0">
                          <a:solidFill>
                            <a:schemeClr val="tx1"/>
                          </a:solidFill>
                          <a:latin typeface="Calibri"/>
                        </a:rPr>
                        <a:t>2 agents basés localement</a:t>
                      </a:r>
                    </a:p>
                    <a:p>
                      <a:pPr algn="l" fontAlgn="ctr"/>
                      <a:r>
                        <a:rPr lang="fr-FR" sz="1100" b="1" i="0" u="none" strike="noStrike" baseline="0" dirty="0">
                          <a:solidFill>
                            <a:schemeClr val="tx1"/>
                          </a:solidFill>
                          <a:latin typeface="Calibri"/>
                        </a:rPr>
                        <a:t>Gestion par le secteur Garonne Aval (23 agents)</a:t>
                      </a:r>
                    </a:p>
                    <a:p>
                      <a:pPr algn="l" fontAlgn="ctr"/>
                      <a:endParaRPr lang="fr-FR" sz="1100" b="0" i="0" u="none" strike="noStrike" dirty="0">
                        <a:solidFill>
                          <a:schemeClr val="tx1"/>
                        </a:solidFill>
                        <a:effectLs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chemeClr val="tx1"/>
                          </a:solidFill>
                          <a:latin typeface="Calibri"/>
                        </a:rPr>
                        <a:t>Expertise et moyens support importants</a:t>
                      </a:r>
                      <a:endParaRPr lang="fr-FR" sz="1100" b="1"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effectLst/>
                          <a:latin typeface="Calibri" panose="020F0502020204030204" pitchFamily="34" charset="0"/>
                        </a:rPr>
                        <a:t>Moyens techniques appropriés</a:t>
                      </a:r>
                    </a:p>
                    <a:p>
                      <a:pPr algn="l" fontAlgn="ctr"/>
                      <a:r>
                        <a:rPr lang="fr-FR" sz="1100" b="0" i="0" u="none" strike="noStrike" dirty="0">
                          <a:solidFill>
                            <a:schemeClr val="tx1"/>
                          </a:solidFill>
                          <a:effectLst/>
                          <a:latin typeface="Calibri" panose="020F0502020204030204" pitchFamily="34" charset="0"/>
                        </a:rPr>
                        <a:t/>
                      </a:r>
                      <a:br>
                        <a:rPr lang="fr-FR" sz="1100" b="0" i="0" u="none" strike="noStrike" dirty="0">
                          <a:solidFill>
                            <a:schemeClr val="tx1"/>
                          </a:solidFill>
                          <a:effectLst/>
                          <a:latin typeface="Calibri" panose="020F0502020204030204" pitchFamily="34" charset="0"/>
                        </a:rPr>
                      </a:br>
                      <a:endParaRPr lang="fr-FR" sz="1100" b="0" i="0" u="none" strike="noStrike" dirty="0">
                        <a:solidFill>
                          <a:schemeClr val="tx1"/>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2787 h/an prévues (1,9 ETP) dont 2144 h de personnel terrain  + 0,1 ETP renouvellement</a:t>
                      </a:r>
                    </a:p>
                    <a:p>
                      <a:pPr algn="l" fontAlgn="ctr"/>
                      <a:endParaRPr lang="fr-FR" sz="1100" b="0" i="0" u="none" strike="noStrike" dirty="0">
                        <a:solidFill>
                          <a:schemeClr val="tx1"/>
                        </a:solidFill>
                        <a:effectLs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dirty="0">
                          <a:solidFill>
                            <a:srgbClr val="000000"/>
                          </a:solidFill>
                          <a:latin typeface="Calibri"/>
                        </a:rPr>
                        <a:t>16 agents sur le service local basé à Tonneins</a:t>
                      </a:r>
                    </a:p>
                    <a:p>
                      <a:pPr algn="l" fontAlgn="ctr"/>
                      <a:r>
                        <a:rPr lang="fr-FR" sz="1100" b="1" i="0" u="none" strike="noStrike" dirty="0">
                          <a:solidFill>
                            <a:schemeClr val="tx1"/>
                          </a:solidFill>
                          <a:effectLst/>
                          <a:latin typeface="Calibri" panose="020F0502020204030204" pitchFamily="34" charset="0"/>
                        </a:rPr>
                        <a:t>+ Implantation à Tonneins dès 2020 des services supports à l’activité de Veolia Eau dans le Lot et Garonne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1" i="0" u="none" strike="noStrike" baseline="0" dirty="0">
                          <a:solidFill>
                            <a:schemeClr val="tx1"/>
                          </a:solidFill>
                          <a:latin typeface="Calibri"/>
                        </a:rPr>
                        <a:t>Expertise et moyens support importants</a:t>
                      </a:r>
                      <a:endParaRPr lang="fr-FR" sz="1100" b="1"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effectLst/>
                          <a:latin typeface="Calibri" panose="020F0502020204030204" pitchFamily="34" charset="0"/>
                        </a:rPr>
                        <a:t>Moyens techniques appropriés</a:t>
                      </a:r>
                    </a:p>
                    <a:p>
                      <a:pPr algn="l" fontAlgn="ctr"/>
                      <a:endParaRPr lang="fr-FR" sz="1100" b="0" i="0" u="none" strike="noStrike" dirty="0">
                        <a:solidFill>
                          <a:schemeClr val="tx1"/>
                        </a:solidFill>
                        <a:effectLst/>
                        <a:latin typeface="Calibri" panose="020F0502020204030204" pitchFamily="34" charset="0"/>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chemeClr val="tx1"/>
                          </a:solidFill>
                          <a:effectLst/>
                          <a:latin typeface="Calibri" panose="020F0502020204030204" pitchFamily="34" charset="0"/>
                        </a:rPr>
                        <a:t>Appréciation proposée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7" name="ZoneTexte 6">
            <a:extLst>
              <a:ext uri="{FF2B5EF4-FFF2-40B4-BE49-F238E27FC236}">
                <a16:creationId xmlns:a16="http://schemas.microsoft.com/office/drawing/2014/main" xmlns="" id="{1E7A3642-D73F-4959-A81A-DC2095171F50}"/>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660785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338451"/>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OPTIMISATION DES PERFORMANCES DU SERVICE</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34</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4081948033"/>
              </p:ext>
            </p:extLst>
          </p:nvPr>
        </p:nvGraphicFramePr>
        <p:xfrm>
          <a:off x="241581" y="1052736"/>
          <a:ext cx="8660837" cy="428723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772816">
                  <a:extLst>
                    <a:ext uri="{9D8B030D-6E8A-4147-A177-3AD203B41FA5}">
                      <a16:colId xmlns:a16="http://schemas.microsoft.com/office/drawing/2014/main" xmlns="" val="1886216883"/>
                    </a:ext>
                  </a:extLst>
                </a:gridCol>
                <a:gridCol w="2396141">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ASSAINISSEMENT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baseline="0" dirty="0">
                          <a:solidFill>
                            <a:schemeClr val="tx1"/>
                          </a:solidFill>
                          <a:latin typeface="Calibri"/>
                        </a:rPr>
                        <a:t>Réalisation d’un audit de fonctionnement en début de contrat</a:t>
                      </a:r>
                    </a:p>
                    <a:p>
                      <a:pPr algn="l" fontAlgn="ctr"/>
                      <a:r>
                        <a:rPr lang="fr-FR" sz="1100" b="1" i="0" u="none" strike="noStrike" baseline="0" dirty="0">
                          <a:solidFill>
                            <a:schemeClr val="tx1"/>
                          </a:solidFill>
                          <a:latin typeface="Calibri"/>
                        </a:rPr>
                        <a:t>Mise en place de sondes MES/conductivité/Pt sur la station</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Mise en place d’un diagnostic permanent complété des campagnes de mesures (8 km/an)</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Contrôle de raccordement de tous les branchements sous 3 ans</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Réalisation d’une étude de présence H2S</a:t>
                      </a: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baseline="0" dirty="0">
                          <a:solidFill>
                            <a:schemeClr val="tx1"/>
                          </a:solidFill>
                          <a:latin typeface="Calibri"/>
                        </a:rPr>
                        <a:t>Mise en place d’un </a:t>
                      </a:r>
                      <a:r>
                        <a:rPr lang="fr-FR" sz="1100" b="1" i="0" u="none" strike="noStrike" baseline="0" dirty="0">
                          <a:solidFill>
                            <a:schemeClr val="tx1"/>
                          </a:solidFill>
                          <a:latin typeface="Calibri"/>
                        </a:rPr>
                        <a:t>dispositif </a:t>
                      </a:r>
                      <a:r>
                        <a:rPr lang="fr-FR" sz="1100" b="1" i="0" u="none" strike="noStrike" baseline="0" dirty="0" err="1">
                          <a:solidFill>
                            <a:schemeClr val="tx1"/>
                          </a:solidFill>
                          <a:latin typeface="Calibri"/>
                        </a:rPr>
                        <a:t>Ammonair</a:t>
                      </a:r>
                      <a:r>
                        <a:rPr lang="fr-FR" sz="1100" b="1" i="0" u="none" strike="noStrike" baseline="0" dirty="0">
                          <a:solidFill>
                            <a:schemeClr val="tx1"/>
                          </a:solidFill>
                          <a:latin typeface="Calibri"/>
                        </a:rPr>
                        <a:t> pour optimiser l’aération </a:t>
                      </a:r>
                      <a:r>
                        <a:rPr lang="fr-FR" sz="1100" b="0" i="0" u="none" strike="noStrike" baseline="0" dirty="0">
                          <a:solidFill>
                            <a:schemeClr val="tx1"/>
                          </a:solidFill>
                          <a:latin typeface="Calibri"/>
                        </a:rPr>
                        <a:t>sur la STEP et  de </a:t>
                      </a:r>
                      <a:r>
                        <a:rPr lang="fr-FR" sz="1100" b="1" i="0" u="none" strike="noStrike" baseline="0" dirty="0">
                          <a:solidFill>
                            <a:schemeClr val="tx1"/>
                          </a:solidFill>
                          <a:latin typeface="Calibri"/>
                        </a:rPr>
                        <a:t>sonde MES pour optimiser le fonctionnement de la centrifugeuse</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Mise en place d’un diagnostic permanent complété des inspections nocturnes</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Contrôle de raccordement de tous les branchements sous 3 ans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Réalisation d’une étude de présence H2S </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 démarche de contrôle des non domestiques</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1" i="0" u="none" strike="noStrike" baseline="0" dirty="0">
                          <a:solidFill>
                            <a:schemeClr val="tx1"/>
                          </a:solidFill>
                          <a:latin typeface="Calibri"/>
                        </a:rPr>
                        <a:t>Amélioration de la </a:t>
                      </a:r>
                      <a:r>
                        <a:rPr lang="fr-FR" sz="1100" b="1" i="0" u="none" strike="noStrike" baseline="0" dirty="0" err="1">
                          <a:solidFill>
                            <a:schemeClr val="tx1"/>
                          </a:solidFill>
                          <a:latin typeface="Calibri"/>
                        </a:rPr>
                        <a:t>déphosphatation</a:t>
                      </a:r>
                      <a:r>
                        <a:rPr lang="fr-FR" sz="1100" b="1" i="0" u="none" strike="noStrike" baseline="0" dirty="0">
                          <a:solidFill>
                            <a:schemeClr val="tx1"/>
                          </a:solidFill>
                          <a:latin typeface="Calibri"/>
                        </a:rPr>
                        <a:t> avec gain significatif sur les boues et l’énergie</a:t>
                      </a:r>
                    </a:p>
                    <a:p>
                      <a:pPr algn="l" fontAlgn="ctr"/>
                      <a:r>
                        <a:rPr lang="fr-FR" sz="1100" b="1" i="0" u="none" strike="noStrike" baseline="0" dirty="0">
                          <a:solidFill>
                            <a:schemeClr val="tx1"/>
                          </a:solidFill>
                          <a:latin typeface="Calibri"/>
                        </a:rPr>
                        <a:t>Amélioration énergétique de la centrifugeuse avec « </a:t>
                      </a:r>
                      <a:r>
                        <a:rPr lang="fr-FR" sz="1100" b="1" i="0" u="none" strike="noStrike" baseline="0" dirty="0" err="1">
                          <a:solidFill>
                            <a:schemeClr val="tx1"/>
                          </a:solidFill>
                          <a:latin typeface="Calibri"/>
                        </a:rPr>
                        <a:t>turbojet</a:t>
                      </a:r>
                      <a:r>
                        <a:rPr lang="fr-FR" sz="1100" b="1" i="0" u="none" strike="noStrike" baseline="0" dirty="0">
                          <a:solidFill>
                            <a:schemeClr val="tx1"/>
                          </a:solidFill>
                          <a:latin typeface="Calibri"/>
                        </a:rPr>
                        <a:t> »</a:t>
                      </a:r>
                    </a:p>
                    <a:p>
                      <a:pPr algn="l" fontAlgn="ctr"/>
                      <a:endParaRPr lang="fr-FR" sz="1100" b="0" i="0" u="none" strike="noStrike" baseline="0" dirty="0">
                        <a:solidFill>
                          <a:schemeClr val="accent3"/>
                        </a:solidFill>
                        <a:latin typeface="Calibri"/>
                      </a:endParaRPr>
                    </a:p>
                    <a:p>
                      <a:pPr algn="l" fontAlgn="ctr"/>
                      <a:r>
                        <a:rPr lang="fr-FR" sz="1100" b="0" i="0" u="none" strike="noStrike" baseline="0" dirty="0">
                          <a:solidFill>
                            <a:srgbClr val="000000"/>
                          </a:solidFill>
                          <a:latin typeface="Calibri"/>
                        </a:rPr>
                        <a:t>Mise en place d’un diagnostic permanent :  instrumentation existante </a:t>
                      </a:r>
                      <a:r>
                        <a:rPr lang="fr-FR" sz="1100" b="1" i="0" u="none" strike="noStrike" baseline="0" dirty="0">
                          <a:solidFill>
                            <a:srgbClr val="000000"/>
                          </a:solidFill>
                          <a:latin typeface="Calibri"/>
                        </a:rPr>
                        <a:t>+ 7 capteurs de niveau</a:t>
                      </a:r>
                    </a:p>
                    <a:p>
                      <a:pPr algn="l" fontAlgn="ctr"/>
                      <a:endParaRPr lang="fr-FR" sz="1100" b="0" i="0" u="none" strike="noStrike" baseline="0" dirty="0">
                        <a:solidFill>
                          <a:srgbClr val="000000"/>
                        </a:solidFill>
                        <a:latin typeface="Calibri"/>
                      </a:endParaRPr>
                    </a:p>
                    <a:p>
                      <a:pPr algn="l" fontAlgn="ctr"/>
                      <a:endParaRPr lang="fr-FR" sz="1100" b="0" i="0" u="none" strike="noStrike" baseline="0" dirty="0">
                        <a:solidFill>
                          <a:srgbClr val="000000"/>
                        </a:solidFill>
                        <a:latin typeface="Calibri"/>
                      </a:endParaRPr>
                    </a:p>
                    <a:p>
                      <a:pPr algn="l" fontAlgn="ctr"/>
                      <a:r>
                        <a:rPr lang="fr-FR" sz="1100" b="0" i="0" u="none" strike="noStrike" baseline="0" dirty="0">
                          <a:solidFill>
                            <a:srgbClr val="000000"/>
                          </a:solidFill>
                          <a:latin typeface="Calibri"/>
                        </a:rPr>
                        <a:t>Contrôle de raccordement de tous les branchements sous 3 ans</a:t>
                      </a:r>
                    </a:p>
                    <a:p>
                      <a:pPr algn="l" fontAlgn="ctr"/>
                      <a:endParaRPr lang="fr-FR" sz="1100" b="0" i="0" u="none" strike="noStrike" baseline="0" dirty="0">
                        <a:solidFill>
                          <a:srgbClr val="000000"/>
                        </a:solidFill>
                        <a:latin typeface="Calibri"/>
                      </a:endParaRPr>
                    </a:p>
                    <a:p>
                      <a:pPr algn="l" fontAlgn="ctr"/>
                      <a:r>
                        <a:rPr lang="fr-FR" sz="1100" b="0" i="0" u="none" strike="noStrike" baseline="0" dirty="0">
                          <a:solidFill>
                            <a:srgbClr val="000000"/>
                          </a:solidFill>
                          <a:latin typeface="Calibri"/>
                        </a:rPr>
                        <a:t>Réalisation d’une étude de présence H2S </a:t>
                      </a:r>
                      <a:r>
                        <a:rPr lang="fr-FR" sz="1100" b="1" i="0" u="none" strike="noStrike" baseline="0" dirty="0">
                          <a:solidFill>
                            <a:srgbClr val="000000"/>
                          </a:solidFill>
                          <a:latin typeface="Calibri"/>
                        </a:rPr>
                        <a:t>avec mesure in situ de la </a:t>
                      </a:r>
                      <a:r>
                        <a:rPr lang="fr-FR" sz="1100" b="1" i="0" u="none" strike="noStrike" baseline="0" dirty="0" err="1">
                          <a:solidFill>
                            <a:srgbClr val="000000"/>
                          </a:solidFill>
                          <a:latin typeface="Calibri"/>
                        </a:rPr>
                        <a:t>corrrosion</a:t>
                      </a:r>
                      <a:endParaRPr lang="fr-FR" sz="1100" b="1" i="0" u="none" strike="noStrike" baseline="0" dirty="0">
                        <a:solidFill>
                          <a:srgbClr val="000000"/>
                        </a:solidFill>
                        <a:latin typeface="Calibri"/>
                      </a:endParaRPr>
                    </a:p>
                    <a:p>
                      <a:pPr algn="l" fontAlgn="ctr"/>
                      <a:endParaRPr lang="fr-FR" sz="1100" b="0" i="0" u="none" strike="noStrike" baseline="0" dirty="0">
                        <a:solidFill>
                          <a:srgbClr val="000000"/>
                        </a:solidFill>
                        <a:latin typeface="Calibri"/>
                      </a:endParaRPr>
                    </a:p>
                    <a:p>
                      <a:pPr algn="l" fontAlgn="ctr"/>
                      <a:r>
                        <a:rPr lang="fr-FR" sz="1100" b="1" i="0" u="none" strike="noStrike" baseline="0" dirty="0">
                          <a:solidFill>
                            <a:srgbClr val="000000"/>
                          </a:solidFill>
                          <a:latin typeface="Calibri"/>
                        </a:rPr>
                        <a:t>Diagnostic au vidéo-périscope de 11% du réseau par an</a:t>
                      </a:r>
                    </a:p>
                    <a:p>
                      <a:pPr algn="l" fontAlgn="ctr"/>
                      <a:endParaRPr lang="fr-FR" sz="1100" b="0" i="0" u="none" strike="noStrike" baseline="0" dirty="0">
                        <a:solidFill>
                          <a:srgbClr val="000000"/>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D9A771C1-6E0B-4D7F-A6A5-00B7DC06C2E2}"/>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8510377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476672"/>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ENTRETIEN, MAINTENANCE ET RENOUVELLEMENT</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35</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12004020"/>
              </p:ext>
            </p:extLst>
          </p:nvPr>
        </p:nvGraphicFramePr>
        <p:xfrm>
          <a:off x="241581" y="1340768"/>
          <a:ext cx="8660837" cy="2611162"/>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638739">
                  <a:extLst>
                    <a:ext uri="{9D8B030D-6E8A-4147-A177-3AD203B41FA5}">
                      <a16:colId xmlns:a16="http://schemas.microsoft.com/office/drawing/2014/main" xmlns="" val="1886216883"/>
                    </a:ext>
                  </a:extLst>
                </a:gridCol>
                <a:gridCol w="2530218">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ASSAINISSEMENT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Curage de 10% du réseau/an avec contrôle visuel </a:t>
                      </a:r>
                      <a:r>
                        <a:rPr lang="fr-FR" sz="1100" b="0" i="0" u="none" strike="noStrike" dirty="0" err="1">
                          <a:solidFill>
                            <a:schemeClr val="tx1"/>
                          </a:solidFill>
                          <a:latin typeface="Calibri"/>
                        </a:rPr>
                        <a:t>yc</a:t>
                      </a:r>
                      <a:r>
                        <a:rPr lang="fr-FR" sz="1100" b="0" i="0" u="none" strike="noStrike" dirty="0">
                          <a:solidFill>
                            <a:schemeClr val="tx1"/>
                          </a:solidFill>
                          <a:latin typeface="Calibri"/>
                        </a:rPr>
                        <a:t> ITV</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ITV de 5% du réseau/an </a:t>
                      </a:r>
                    </a:p>
                    <a:p>
                      <a:pPr algn="l" fontAlgn="ctr"/>
                      <a:endParaRPr lang="fr-FR" sz="1100" b="0" i="0" u="none" strike="noStrike" dirty="0">
                        <a:solidFill>
                          <a:schemeClr val="tx1"/>
                        </a:solidFill>
                        <a:latin typeface="Calibri"/>
                      </a:endParaRPr>
                    </a:p>
                    <a:p>
                      <a:pPr algn="l" fontAlgn="ctr"/>
                      <a:endParaRPr lang="fr-FR" sz="1100" b="0"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Curage annuel des avaloirs</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29 k€/an de renouvellement programmé </a:t>
                      </a:r>
                    </a:p>
                    <a:p>
                      <a:pPr algn="l" fontAlgn="ctr"/>
                      <a:r>
                        <a:rPr lang="fr-FR" sz="1100" b="0" i="0" u="none" strike="noStrike" dirty="0">
                          <a:solidFill>
                            <a:schemeClr val="tx1"/>
                          </a:solidFill>
                          <a:latin typeface="Calibri"/>
                        </a:rPr>
                        <a:t>+ 5 k€/an</a:t>
                      </a:r>
                      <a:r>
                        <a:rPr lang="fr-FR" sz="1100" b="0" i="0" u="none" strike="noStrike" baseline="0" dirty="0">
                          <a:solidFill>
                            <a:schemeClr val="tx1"/>
                          </a:solidFill>
                          <a:latin typeface="Calibri"/>
                        </a:rPr>
                        <a:t> de non programmé sur les usines</a:t>
                      </a: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Curage de 10%/an du réseau </a:t>
                      </a:r>
                      <a:r>
                        <a:rPr lang="fr-FR" sz="1100" b="0" i="0" u="none" strike="noStrike" dirty="0" err="1">
                          <a:solidFill>
                            <a:schemeClr val="tx1"/>
                          </a:solidFill>
                          <a:latin typeface="Calibri"/>
                        </a:rPr>
                        <a:t>yc</a:t>
                      </a:r>
                      <a:r>
                        <a:rPr lang="fr-FR" sz="1100" b="0" i="0" u="none" strike="noStrike" dirty="0">
                          <a:solidFill>
                            <a:schemeClr val="tx1"/>
                          </a:solidFill>
                          <a:latin typeface="Calibri"/>
                        </a:rPr>
                        <a:t> ITV</a:t>
                      </a:r>
                    </a:p>
                    <a:p>
                      <a:pPr algn="l" fontAlgn="ctr"/>
                      <a:endParaRPr lang="fr-FR" sz="1100" b="0" i="0" u="none" strike="noStrike" dirty="0">
                        <a:solidFill>
                          <a:schemeClr val="tx1"/>
                        </a:solidFill>
                        <a:latin typeface="Calibri"/>
                      </a:endParaRP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inspection visuelle de 11,7% du réseau par an</a:t>
                      </a:r>
                    </a:p>
                    <a:p>
                      <a:pPr algn="l" fontAlgn="ctr"/>
                      <a:r>
                        <a:rPr lang="fr-FR" sz="1100" b="0" i="0" u="none" strike="noStrike" dirty="0">
                          <a:solidFill>
                            <a:schemeClr val="tx1"/>
                          </a:solidFill>
                          <a:latin typeface="Calibri"/>
                        </a:rPr>
                        <a:t>ITV de de 5%/an du réseau </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Curage annuel des avaloirs</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32 k€/an de renouvellement programmé </a:t>
                      </a:r>
                    </a:p>
                    <a:p>
                      <a:pPr algn="l" fontAlgn="ctr"/>
                      <a:r>
                        <a:rPr lang="fr-FR" sz="1100" b="0" i="0" u="none" strike="noStrike" dirty="0">
                          <a:solidFill>
                            <a:schemeClr val="tx1"/>
                          </a:solidFill>
                          <a:latin typeface="Calibri"/>
                        </a:rPr>
                        <a:t>+ 6 k€/an</a:t>
                      </a:r>
                      <a:r>
                        <a:rPr lang="fr-FR" sz="1100" b="0" i="0" u="none" strike="noStrike" baseline="0" dirty="0">
                          <a:solidFill>
                            <a:schemeClr val="tx1"/>
                          </a:solidFill>
                          <a:latin typeface="Calibri"/>
                        </a:rPr>
                        <a:t> de non programmé sur les usines</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Curage de </a:t>
                      </a:r>
                      <a:r>
                        <a:rPr lang="fr-FR" sz="1100" b="1" i="0" u="none" strike="noStrike" dirty="0">
                          <a:solidFill>
                            <a:schemeClr val="tx1"/>
                          </a:solidFill>
                          <a:latin typeface="Calibri"/>
                        </a:rPr>
                        <a:t>17%/an </a:t>
                      </a:r>
                      <a:r>
                        <a:rPr lang="fr-FR" sz="1100" b="0" i="0" u="none" strike="noStrike" dirty="0">
                          <a:solidFill>
                            <a:schemeClr val="tx1"/>
                          </a:solidFill>
                          <a:latin typeface="Calibri"/>
                        </a:rPr>
                        <a:t>du réseau EU-U et 5%/an sur EP </a:t>
                      </a:r>
                      <a:r>
                        <a:rPr lang="fr-FR" sz="1100" b="0" i="0" u="none" strike="noStrike" dirty="0" err="1">
                          <a:solidFill>
                            <a:schemeClr val="tx1"/>
                          </a:solidFill>
                          <a:latin typeface="Calibri"/>
                        </a:rPr>
                        <a:t>yc</a:t>
                      </a:r>
                      <a:r>
                        <a:rPr lang="fr-FR" sz="1100" b="0" i="0" u="none" strike="noStrike" dirty="0">
                          <a:solidFill>
                            <a:schemeClr val="tx1"/>
                          </a:solidFill>
                          <a:latin typeface="Calibri"/>
                        </a:rPr>
                        <a:t> ITV</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ITV de de 5%/an du réseau/an + diagnostic vidéo-périscope</a:t>
                      </a:r>
                    </a:p>
                    <a:p>
                      <a:pPr algn="l" fontAlgn="ctr"/>
                      <a:endParaRPr lang="fr-FR" sz="1100" b="0" i="0" u="none" strike="noStrike"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accent3"/>
                          </a:solidFill>
                          <a:latin typeface="Calibri"/>
                        </a:rPr>
                        <a:t>Curage de 130 avaloirs par an</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24 k€/an de renouvellement programmé + 5 k€/an</a:t>
                      </a:r>
                      <a:r>
                        <a:rPr lang="fr-FR" sz="1100" b="0" i="0" u="none" strike="noStrike" baseline="0" dirty="0">
                          <a:solidFill>
                            <a:schemeClr val="tx1"/>
                          </a:solidFill>
                          <a:latin typeface="Calibri"/>
                        </a:rPr>
                        <a:t> de non programmé sur les usines</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D61B9C46-8209-4921-B21C-7225FF3A2B3E}"/>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3309450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260648"/>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RELATION AVEC LES USAGERS</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36</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3932955866"/>
              </p:ext>
            </p:extLst>
          </p:nvPr>
        </p:nvGraphicFramePr>
        <p:xfrm>
          <a:off x="323528" y="980728"/>
          <a:ext cx="8660837" cy="378431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EAU POTABLE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a:ea typeface="+mn-ea"/>
                          <a:cs typeface="+mn-cs"/>
                        </a:rPr>
                        <a:t>Accueil réduit à ½ journée par semaine (si Assainissement seul) </a:t>
                      </a:r>
                    </a:p>
                    <a:p>
                      <a:pPr algn="l" fontAlgn="ctr"/>
                      <a:endParaRPr lang="fr-FR" sz="1100" b="0" i="0" u="none" strike="noStrike" baseline="0" dirty="0">
                        <a:solidFill>
                          <a:srgbClr val="000000"/>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Accueil téléphonique ouvert </a:t>
                      </a:r>
                      <a:r>
                        <a:rPr lang="fr-FR" sz="1100" b="0" i="0" u="none" strike="noStrike" dirty="0">
                          <a:solidFill>
                            <a:schemeClr val="accent3"/>
                          </a:solidFill>
                          <a:latin typeface="Calibri"/>
                        </a:rPr>
                        <a:t>40h/semaine</a:t>
                      </a:r>
                    </a:p>
                    <a:p>
                      <a:pPr algn="l" fontAlgn="ctr"/>
                      <a:endParaRPr lang="fr-FR" sz="1100" b="0" i="0" u="none" strike="noStrike" baseline="0" dirty="0">
                        <a:solidFill>
                          <a:srgbClr val="000000"/>
                        </a:solidFill>
                        <a:latin typeface="Calibri"/>
                      </a:endParaRPr>
                    </a:p>
                    <a:p>
                      <a:pPr algn="l" fontAlgn="ctr"/>
                      <a:endParaRPr lang="fr-FR" sz="1100" b="0" i="0" u="none" strike="noStrike" baseline="0" dirty="0">
                        <a:solidFill>
                          <a:srgbClr val="000000"/>
                        </a:solidFill>
                        <a:latin typeface="Calibri"/>
                      </a:endParaRPr>
                    </a:p>
                    <a:p>
                      <a:pPr algn="l" fontAlgn="ctr"/>
                      <a:r>
                        <a:rPr lang="fr-FR" sz="1100" b="0" i="0" u="none" strike="noStrike" baseline="0" dirty="0">
                          <a:solidFill>
                            <a:schemeClr val="tx1"/>
                          </a:solidFill>
                          <a:latin typeface="Calibri"/>
                        </a:rPr>
                        <a:t>Agence en ligne, engagements clientèle</a:t>
                      </a: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Adhésion au FSL - </a:t>
                      </a:r>
                      <a:r>
                        <a:rPr kumimoji="0" lang="fr-FR" sz="1100" b="0" i="0" u="none" strike="noStrike" kern="1200" cap="none" spc="0" normalizeH="0" baseline="0" noProof="0" dirty="0">
                          <a:ln>
                            <a:noFill/>
                          </a:ln>
                          <a:solidFill>
                            <a:schemeClr val="accent3"/>
                          </a:solidFill>
                          <a:effectLst/>
                          <a:uLnTx/>
                          <a:uFillTx/>
                          <a:latin typeface="Calibri"/>
                          <a:ea typeface="+mn-ea"/>
                          <a:cs typeface="+mn-cs"/>
                        </a:rPr>
                        <a:t>pas de chèques assainissement</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Réalisation d’actions d’information (enquêtes de satisfaction, journées portes ouvertes, lien avec le suite de la Ville,…)</a:t>
                      </a:r>
                      <a:endParaRPr lang="fr-FR" sz="1100" b="0" i="0" u="none" strike="noStrike" dirty="0">
                        <a:solidFill>
                          <a:schemeClr val="tx1"/>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a:ea typeface="+mn-ea"/>
                          <a:cs typeface="+mn-cs"/>
                        </a:rPr>
                        <a:t>Accueil réduit à 1 journée toutes les 2 semaines (si Assainissement seul) </a:t>
                      </a:r>
                    </a:p>
                    <a:p>
                      <a:pPr algn="l" fontAlgn="ct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Accueil téléphonique ouvert 50h/semaine </a:t>
                      </a:r>
                      <a:r>
                        <a:rPr lang="fr-FR" sz="1100" b="1" i="0" u="none" strike="noStrike" dirty="0">
                          <a:solidFill>
                            <a:schemeClr val="tx1"/>
                          </a:solidFill>
                          <a:latin typeface="Calibri"/>
                        </a:rPr>
                        <a:t>avec fléchage vers conseiller personnel</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Agence en ligne, engagements clientèle</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Adhésion au FSL + dispositif </a:t>
                      </a:r>
                      <a:r>
                        <a:rPr lang="fr-FR" sz="1100" b="0" i="0" u="none" strike="noStrike" baseline="0" dirty="0" err="1">
                          <a:solidFill>
                            <a:schemeClr val="tx1"/>
                          </a:solidFill>
                          <a:latin typeface="Calibri"/>
                        </a:rPr>
                        <a:t>Pass’Eau</a:t>
                      </a:r>
                      <a:r>
                        <a:rPr lang="fr-FR" sz="1100" b="0" i="0" u="none" strike="noStrike" baseline="0" dirty="0">
                          <a:solidFill>
                            <a:schemeClr val="tx1"/>
                          </a:solidFill>
                          <a:latin typeface="Calibri"/>
                        </a:rPr>
                        <a:t> de </a:t>
                      </a:r>
                    </a:p>
                    <a:p>
                      <a:pPr algn="l" fontAlgn="ctr"/>
                      <a:r>
                        <a:rPr lang="fr-FR" sz="1100" b="0" i="0" u="none" strike="noStrike" baseline="0" dirty="0">
                          <a:solidFill>
                            <a:schemeClr val="tx1"/>
                          </a:solidFill>
                          <a:latin typeface="Calibri"/>
                        </a:rPr>
                        <a:t>2 500 €/an </a:t>
                      </a:r>
                      <a:r>
                        <a:rPr lang="fr-FR" sz="1100" b="0" i="0" u="none" strike="noStrike" dirty="0">
                          <a:solidFill>
                            <a:schemeClr val="tx1"/>
                          </a:solidFill>
                          <a:effectLst/>
                          <a:latin typeface="Calibri" panose="020F0502020204030204" pitchFamily="34" charset="0"/>
                        </a:rPr>
                        <a:t>pour aider les abonnés en difficulté économique </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Réalisation d’actions d’information (plaquettes, lettre d’information, interventions pédagogiques, animation estivale…)</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1" i="0" u="none" strike="noStrike" dirty="0">
                          <a:solidFill>
                            <a:schemeClr val="tx1"/>
                          </a:solidFill>
                          <a:latin typeface="Calibri"/>
                        </a:rPr>
                        <a:t>Accueil</a:t>
                      </a:r>
                      <a:r>
                        <a:rPr lang="fr-FR" sz="1100" b="1" i="0" u="none" strike="noStrike" baseline="0" dirty="0">
                          <a:solidFill>
                            <a:schemeClr val="tx1"/>
                          </a:solidFill>
                          <a:latin typeface="Calibri"/>
                        </a:rPr>
                        <a:t> en centre-ville </a:t>
                      </a:r>
                      <a:r>
                        <a:rPr lang="fr-FR" sz="1100" b="1" i="0" u="none" strike="noStrike" baseline="0" dirty="0">
                          <a:solidFill>
                            <a:srgbClr val="000000"/>
                          </a:solidFill>
                          <a:latin typeface="Calibri"/>
                        </a:rPr>
                        <a:t>21h/semaine : </a:t>
                      </a:r>
                      <a:r>
                        <a:rPr lang="fr-FR" sz="1100" b="0" i="0" u="none" strike="noStrike" baseline="0" dirty="0">
                          <a:solidFill>
                            <a:srgbClr val="000000"/>
                          </a:solidFill>
                          <a:latin typeface="Calibri"/>
                        </a:rPr>
                        <a:t>3 journées + le samedi matin</a:t>
                      </a:r>
                    </a:p>
                    <a:p>
                      <a:pPr algn="l" fontAlgn="ctr"/>
                      <a:endParaRPr lang="fr-FR" sz="1100" b="0" i="0" u="none" strike="noStrike" baseline="0" dirty="0">
                        <a:solidFill>
                          <a:schemeClr val="tx1"/>
                        </a:solidFill>
                        <a:latin typeface="Calibri"/>
                      </a:endParaRPr>
                    </a:p>
                    <a:p>
                      <a:pPr algn="l" fontAlgn="ctr"/>
                      <a:r>
                        <a:rPr lang="fr-FR" sz="1100" b="0" i="0" u="none" strike="noStrike" dirty="0">
                          <a:solidFill>
                            <a:schemeClr val="tx1"/>
                          </a:solidFill>
                          <a:latin typeface="Calibri"/>
                        </a:rPr>
                        <a:t>Accueil téléphonique ouvert 50h/semaine </a:t>
                      </a: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baseline="0" dirty="0">
                          <a:solidFill>
                            <a:schemeClr val="tx1"/>
                          </a:solidFill>
                          <a:latin typeface="Calibri"/>
                        </a:rPr>
                        <a:t>Agence en ligne, engagements clientèle</a:t>
                      </a:r>
                    </a:p>
                    <a:p>
                      <a:pPr marL="0" marR="0" lvl="0" indent="0" algn="l" defTabSz="914400" rtl="0" eaLnBrk="1" fontAlgn="ctr" latinLnBrk="0" hangingPunct="1">
                        <a:lnSpc>
                          <a:spcPct val="100000"/>
                        </a:lnSpc>
                        <a:spcBef>
                          <a:spcPts val="0"/>
                        </a:spcBef>
                        <a:spcAft>
                          <a:spcPts val="0"/>
                        </a:spcAft>
                        <a:buClrTx/>
                        <a:buSzTx/>
                        <a:buFontTx/>
                        <a:buNone/>
                        <a:tabLst/>
                        <a:defRPr/>
                      </a:pP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Adhésion au FSL + compte solidarité de 3000 €/an</a:t>
                      </a:r>
                    </a:p>
                    <a:p>
                      <a:pPr algn="l" fontAlgn="ctr"/>
                      <a:endParaRPr lang="fr-FR" sz="1100" b="0" i="0" u="none" strike="noStrike" baseline="0" dirty="0">
                        <a:solidFill>
                          <a:schemeClr val="tx1"/>
                        </a:solidFill>
                        <a:latin typeface="Calibri"/>
                      </a:endParaRPr>
                    </a:p>
                    <a:p>
                      <a:pPr algn="l" fontAlgn="ctr"/>
                      <a:endParaRPr lang="fr-FR" sz="1100" b="0" i="0" u="none" strike="noStrike" baseline="0" dirty="0">
                        <a:solidFill>
                          <a:schemeClr val="tx1"/>
                        </a:solidFill>
                        <a:latin typeface="Calibri"/>
                      </a:endParaRPr>
                    </a:p>
                    <a:p>
                      <a:pPr algn="l" fontAlgn="ctr"/>
                      <a:r>
                        <a:rPr lang="fr-FR" sz="1100" b="1" i="0" u="none" strike="noStrike" baseline="0" dirty="0">
                          <a:solidFill>
                            <a:schemeClr val="tx1"/>
                          </a:solidFill>
                          <a:latin typeface="Calibri"/>
                        </a:rPr>
                        <a:t>Mise en place d’ateliers de l’eau (10 sessions/an), et de panneaux d’information </a:t>
                      </a:r>
                      <a:r>
                        <a:rPr lang="fr-FR" sz="1100" b="0" i="0" u="none" strike="noStrike" baseline="0" dirty="0">
                          <a:solidFill>
                            <a:schemeClr val="tx1"/>
                          </a:solidFill>
                          <a:latin typeface="Calibri"/>
                        </a:rPr>
                        <a:t>+ réalisation d’actions d’information (plaquettes, lettre d’information, interventions pédagogiques…)</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844534546"/>
                  </a:ext>
                </a:extLst>
              </a:tr>
            </a:tbl>
          </a:graphicData>
        </a:graphic>
      </p:graphicFrame>
      <p:sp>
        <p:nvSpPr>
          <p:cNvPr id="6" name="ZoneTexte 5">
            <a:extLst>
              <a:ext uri="{FF2B5EF4-FFF2-40B4-BE49-F238E27FC236}">
                <a16:creationId xmlns:a16="http://schemas.microsoft.com/office/drawing/2014/main" xmlns="" id="{8DACBCAE-23E8-4691-9605-2F66362AB5BA}"/>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157265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bwMode="auto">
          <a:xfrm>
            <a:off x="0" y="0"/>
            <a:ext cx="8229600" cy="4318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ENJEUX ENVIRONNEMENTAUX ET SOCIAUX</a:t>
            </a:r>
            <a:endParaRPr lang="fr-FR" sz="1600" b="1" kern="0" dirty="0">
              <a:latin typeface="Arial" charset="0"/>
              <a:cs typeface="Arial" charset="0"/>
            </a:endParaRPr>
          </a:p>
        </p:txBody>
      </p:sp>
      <p:sp>
        <p:nvSpPr>
          <p:cNvPr id="5"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37</a:t>
            </a:fld>
            <a:endParaRPr lang="fr-FR" dirty="0"/>
          </a:p>
        </p:txBody>
      </p:sp>
      <p:graphicFrame>
        <p:nvGraphicFramePr>
          <p:cNvPr id="4" name="Tableau 3">
            <a:extLst>
              <a:ext uri="{FF2B5EF4-FFF2-40B4-BE49-F238E27FC236}">
                <a16:creationId xmlns:a16="http://schemas.microsoft.com/office/drawing/2014/main" xmlns="" id="{4BD25AFF-2399-4973-A853-E7D0CF17A32E}"/>
              </a:ext>
            </a:extLst>
          </p:cNvPr>
          <p:cNvGraphicFramePr>
            <a:graphicFrameLocks noGrp="1"/>
          </p:cNvGraphicFramePr>
          <p:nvPr>
            <p:extLst>
              <p:ext uri="{D42A27DB-BD31-4B8C-83A1-F6EECF244321}">
                <p14:modId xmlns:p14="http://schemas.microsoft.com/office/powerpoint/2010/main" val="1929452421"/>
              </p:ext>
            </p:extLst>
          </p:nvPr>
        </p:nvGraphicFramePr>
        <p:xfrm>
          <a:off x="241581" y="764704"/>
          <a:ext cx="8660837" cy="2458762"/>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ASSAINISSEMENT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54h/an d’insertion économique</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accent3"/>
                          </a:solidFill>
                          <a:latin typeface="Calibri"/>
                        </a:rPr>
                        <a:t>Etude de faisabilité d’une certification ISO 14001 et 50001 (sans certification)</a:t>
                      </a:r>
                    </a:p>
                    <a:p>
                      <a:pPr algn="l" fontAlgn="ctr"/>
                      <a:r>
                        <a:rPr lang="fr-FR" sz="1100" b="0" i="0" u="none" strike="noStrike" dirty="0">
                          <a:solidFill>
                            <a:srgbClr val="000000"/>
                          </a:solidFill>
                          <a:latin typeface="Calibri"/>
                        </a:rPr>
                        <a:t>Réalisation d’un bilan Carbone</a:t>
                      </a:r>
                    </a:p>
                    <a:p>
                      <a:pPr algn="l" fontAlgn="ctr"/>
                      <a:endParaRPr lang="fr-FR" sz="1100" b="0" i="0" u="none" strike="noStrike" dirty="0">
                        <a:solidFill>
                          <a:schemeClr val="tx1"/>
                        </a:solidFill>
                        <a:latin typeface="Calibri"/>
                      </a:endParaRPr>
                    </a:p>
                    <a:p>
                      <a:pPr algn="l" fontAlgn="ctr"/>
                      <a:r>
                        <a:rPr lang="fr-FR" sz="1100" b="1" i="0" u="none" strike="noStrike" dirty="0">
                          <a:solidFill>
                            <a:srgbClr val="000000"/>
                          </a:solidFill>
                          <a:latin typeface="Calibri"/>
                        </a:rPr>
                        <a:t>Proposition en variante de panneaux photovoltaïques 100kWc</a:t>
                      </a:r>
                      <a:endParaRPr lang="fr-FR" sz="1100" b="1" i="0" u="none" strike="noStrike" dirty="0">
                        <a:solidFill>
                          <a:schemeClr val="tx1"/>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0" i="0" u="none" strike="noStrike" dirty="0">
                          <a:solidFill>
                            <a:schemeClr val="tx1"/>
                          </a:solidFill>
                          <a:latin typeface="Calibri"/>
                        </a:rPr>
                        <a:t>33h/an d’insertion économique </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 Certification QSE </a:t>
                      </a:r>
                      <a:r>
                        <a:rPr lang="fr-FR" sz="1100" b="1" i="0" u="none" strike="noStrike" dirty="0">
                          <a:solidFill>
                            <a:schemeClr val="tx1"/>
                          </a:solidFill>
                          <a:latin typeface="Calibri"/>
                        </a:rPr>
                        <a:t>+ sécurité</a:t>
                      </a:r>
                    </a:p>
                    <a:p>
                      <a:pPr algn="l" fontAlgn="ct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1100" b="1" i="0" u="none" strike="noStrike" dirty="0">
                          <a:solidFill>
                            <a:schemeClr val="tx1"/>
                          </a:solidFill>
                          <a:latin typeface="Calibri"/>
                        </a:rPr>
                        <a:t>150h/an </a:t>
                      </a:r>
                      <a:r>
                        <a:rPr lang="fr-FR" sz="1100" b="0" i="0" u="none" strike="noStrike" dirty="0">
                          <a:solidFill>
                            <a:schemeClr val="tx1"/>
                          </a:solidFill>
                          <a:latin typeface="Calibri"/>
                        </a:rPr>
                        <a:t>d’insertion économique,</a:t>
                      </a:r>
                    </a:p>
                    <a:p>
                      <a:pPr algn="l" fontAlgn="ctr"/>
                      <a:endParaRPr lang="fr-FR" sz="1100" b="0" i="0" u="none" strike="noStrike" dirty="0">
                        <a:solidFill>
                          <a:schemeClr val="tx1"/>
                        </a:solidFill>
                        <a:latin typeface="Calibri"/>
                      </a:endParaRPr>
                    </a:p>
                    <a:p>
                      <a:pPr algn="l" fontAlgn="ctr"/>
                      <a:r>
                        <a:rPr lang="fr-FR" sz="1100" b="0" i="0" u="none" strike="noStrike" dirty="0">
                          <a:solidFill>
                            <a:schemeClr val="tx1"/>
                          </a:solidFill>
                          <a:latin typeface="Calibri"/>
                        </a:rPr>
                        <a:t>Certification QSE</a:t>
                      </a:r>
                    </a:p>
                    <a:p>
                      <a:pPr algn="l" fontAlgn="ctr"/>
                      <a:endParaRPr lang="fr-FR" sz="1100" b="0" i="0" u="none" strike="noStrike" dirty="0">
                        <a:solidFill>
                          <a:schemeClr val="tx1"/>
                        </a:solidFill>
                        <a:latin typeface="Calibri"/>
                      </a:endParaRPr>
                    </a:p>
                    <a:p>
                      <a:pPr algn="l" fontAlgn="ctr"/>
                      <a:r>
                        <a:rPr lang="fr-FR" sz="1100" b="1" i="0" u="none" strike="noStrike" dirty="0">
                          <a:solidFill>
                            <a:schemeClr val="tx1"/>
                          </a:solidFill>
                          <a:latin typeface="Calibri"/>
                        </a:rPr>
                        <a:t>Démarche importante d’optimisation énergétique de la station (-50%)</a:t>
                      </a: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p>
                      <a:pPr algn="l" fontAlgn="ctr"/>
                      <a:endParaRPr lang="fr-FR" sz="1200" b="1" i="0" u="none" strike="noStrike" dirty="0">
                        <a:solidFill>
                          <a:srgbClr val="000000"/>
                        </a:solidFill>
                        <a:effectLst/>
                        <a:latin typeface="Calibri" panose="020F0502020204030204" pitchFamily="34" charset="0"/>
                      </a:endParaRP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6" name="Rectangle 8">
            <a:extLst>
              <a:ext uri="{FF2B5EF4-FFF2-40B4-BE49-F238E27FC236}">
                <a16:creationId xmlns:a16="http://schemas.microsoft.com/office/drawing/2014/main" xmlns="" id="{BD5DDACA-936B-4A77-9EA7-76FB1141F0D7}"/>
              </a:ext>
            </a:extLst>
          </p:cNvPr>
          <p:cNvSpPr txBox="1">
            <a:spLocks noChangeArrowheads="1"/>
          </p:cNvSpPr>
          <p:nvPr/>
        </p:nvSpPr>
        <p:spPr bwMode="auto">
          <a:xfrm>
            <a:off x="146043" y="3491469"/>
            <a:ext cx="8229600"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MODALITES DE COMMUNICATION AVEC LA COLLECTIVITE</a:t>
            </a:r>
            <a:endParaRPr lang="fr-FR" sz="1600" b="1" kern="0" dirty="0">
              <a:latin typeface="Arial" charset="0"/>
              <a:cs typeface="Arial" charset="0"/>
            </a:endParaRPr>
          </a:p>
        </p:txBody>
      </p:sp>
      <p:graphicFrame>
        <p:nvGraphicFramePr>
          <p:cNvPr id="7" name="Tableau 6">
            <a:extLst>
              <a:ext uri="{FF2B5EF4-FFF2-40B4-BE49-F238E27FC236}">
                <a16:creationId xmlns:a16="http://schemas.microsoft.com/office/drawing/2014/main" xmlns="" id="{78F12A68-FCBF-4E6C-A583-A9AE0F734278}"/>
              </a:ext>
            </a:extLst>
          </p:cNvPr>
          <p:cNvGraphicFramePr>
            <a:graphicFrameLocks noGrp="1"/>
          </p:cNvGraphicFramePr>
          <p:nvPr>
            <p:extLst>
              <p:ext uri="{D42A27DB-BD31-4B8C-83A1-F6EECF244321}">
                <p14:modId xmlns:p14="http://schemas.microsoft.com/office/powerpoint/2010/main" val="2510203208"/>
              </p:ext>
            </p:extLst>
          </p:nvPr>
        </p:nvGraphicFramePr>
        <p:xfrm>
          <a:off x="151723" y="4031659"/>
          <a:ext cx="8660837" cy="2107910"/>
        </p:xfrm>
        <a:graphic>
          <a:graphicData uri="http://schemas.openxmlformats.org/drawingml/2006/table">
            <a:tbl>
              <a:tblPr/>
              <a:tblGrid>
                <a:gridCol w="971600">
                  <a:extLst>
                    <a:ext uri="{9D8B030D-6E8A-4147-A177-3AD203B41FA5}">
                      <a16:colId xmlns:a16="http://schemas.microsoft.com/office/drawing/2014/main" xmlns="" val="1221096749"/>
                    </a:ext>
                  </a:extLst>
                </a:gridCol>
                <a:gridCol w="2520280">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49231">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0">
                <a:tc>
                  <a:txBody>
                    <a:bodyPr/>
                    <a:lstStyle/>
                    <a:p>
                      <a:pPr algn="l" fontAlgn="ctr"/>
                      <a:r>
                        <a:rPr lang="fr-FR" sz="1100" b="0" i="0" u="none" strike="noStrike" dirty="0">
                          <a:solidFill>
                            <a:srgbClr val="000000"/>
                          </a:solidFill>
                          <a:effectLst/>
                          <a:latin typeface="Calibri" panose="020F0502020204030204" pitchFamily="34" charset="0"/>
                        </a:rPr>
                        <a:t>ASSAINISSEMENT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Mise en place de réunion de suivi mensuelle avec tableau de bord et suivi des demandes</a:t>
                      </a:r>
                    </a:p>
                    <a:p>
                      <a:pPr algn="l" fontAlgn="ctr"/>
                      <a:r>
                        <a:rPr lang="fr-FR" sz="1100" b="0" i="0" u="none" strike="noStrike" baseline="0" dirty="0">
                          <a:solidFill>
                            <a:schemeClr val="tx1"/>
                          </a:solidFill>
                          <a:latin typeface="Calibri"/>
                        </a:rPr>
                        <a:t> </a:t>
                      </a:r>
                    </a:p>
                    <a:p>
                      <a:pPr algn="l" fontAlgn="ctr"/>
                      <a:r>
                        <a:rPr lang="fr-FR" sz="1100" b="0" i="0" u="none" strike="noStrike" baseline="0" dirty="0">
                          <a:solidFill>
                            <a:schemeClr val="tx1"/>
                          </a:solidFill>
                          <a:latin typeface="Calibri"/>
                        </a:rPr>
                        <a:t>Extranet avec accès au SIG, à la supervision et aux données d’exploitation</a:t>
                      </a:r>
                      <a:endParaRPr lang="fr-FR" sz="1100" b="0" i="0" u="none" strike="noStrike" dirty="0">
                        <a:solidFill>
                          <a:schemeClr val="tx1"/>
                        </a:solidFill>
                        <a:latin typeface="Calibri"/>
                      </a:endParaRPr>
                    </a:p>
                  </a:txBody>
                  <a:tcPr marL="8718" marR="8718" marT="871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Mise en place de réunion de suivi tous les 2 mois</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Extranet avec accès au SIG, à la supervision et aux données d’exploitation, à la GMAO et aux données clientèles, et au suivi des demandes</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dirty="0">
                          <a:solidFill>
                            <a:schemeClr val="tx1"/>
                          </a:solidFill>
                          <a:latin typeface="Calibri"/>
                        </a:rPr>
                        <a:t>Mise en place de réunion de suivi tous les 2 mois avec tableau de bord</a:t>
                      </a:r>
                    </a:p>
                    <a:p>
                      <a:pPr algn="l" fontAlgn="ctr"/>
                      <a:endParaRPr lang="fr-FR" sz="1100" b="0" i="0" u="none" strike="noStrike" baseline="0" dirty="0">
                        <a:solidFill>
                          <a:schemeClr val="tx1"/>
                        </a:solidFill>
                        <a:latin typeface="Calibri"/>
                      </a:endParaRPr>
                    </a:p>
                    <a:p>
                      <a:pPr algn="l" fontAlgn="ctr"/>
                      <a:r>
                        <a:rPr lang="fr-FR" sz="1100" b="0" i="0" u="none" strike="noStrike" baseline="0" dirty="0">
                          <a:solidFill>
                            <a:schemeClr val="tx1"/>
                          </a:solidFill>
                          <a:latin typeface="Calibri"/>
                        </a:rPr>
                        <a:t>Extranet avec accès au SIG, aux données d’exploitation, de supervision, à un module de suivi des demandes, à un module de suivi des crises</a:t>
                      </a:r>
                      <a:endParaRPr lang="fr-FR" sz="1100" b="0" i="0" u="none" strike="noStrike" dirty="0">
                        <a:solidFill>
                          <a:schemeClr val="tx1"/>
                        </a:solidFill>
                        <a:latin typeface="Calibri"/>
                      </a:endParaRPr>
                    </a:p>
                  </a:txBody>
                  <a:tcPr marL="8386" marR="8386" marT="83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3685249"/>
                  </a:ext>
                </a:extLst>
              </a:tr>
              <a:tr h="149231">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14791284"/>
                  </a:ext>
                </a:extLst>
              </a:tr>
              <a:tr h="149231">
                <a:tc>
                  <a:txBody>
                    <a:bodyPr/>
                    <a:lstStyle/>
                    <a:p>
                      <a:pPr algn="l" fontAlgn="ctr"/>
                      <a:r>
                        <a:rPr lang="fr-FR" sz="1200" b="1" i="0" u="none" strike="noStrike" dirty="0">
                          <a:solidFill>
                            <a:srgbClr val="000000"/>
                          </a:solidFill>
                          <a:effectLst/>
                          <a:latin typeface="Calibri" panose="020F0502020204030204" pitchFamily="34" charset="0"/>
                        </a:rPr>
                        <a:t>Appréciation proposée</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effectLst/>
                          <a:latin typeface="Calibri" panose="020F0502020204030204" pitchFamily="34" charset="0"/>
                        </a:rPr>
                        <a:t>+/++</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Calibri" panose="020F0502020204030204" pitchFamily="34" charset="0"/>
                        </a:rPr>
                        <a:t>+/++ </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4534546"/>
                  </a:ext>
                </a:extLst>
              </a:tr>
            </a:tbl>
          </a:graphicData>
        </a:graphic>
      </p:graphicFrame>
      <p:sp>
        <p:nvSpPr>
          <p:cNvPr id="8" name="ZoneTexte 7">
            <a:extLst>
              <a:ext uri="{FF2B5EF4-FFF2-40B4-BE49-F238E27FC236}">
                <a16:creationId xmlns:a16="http://schemas.microsoft.com/office/drawing/2014/main" xmlns="" id="{24CA5EBF-1630-45F9-B49A-D457022FFDC9}"/>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11797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38</a:t>
            </a:fld>
            <a:endParaRPr lang="fr-FR"/>
          </a:p>
        </p:txBody>
      </p:sp>
      <p:graphicFrame>
        <p:nvGraphicFramePr>
          <p:cNvPr id="6" name="Tableau 5">
            <a:extLst>
              <a:ext uri="{FF2B5EF4-FFF2-40B4-BE49-F238E27FC236}">
                <a16:creationId xmlns:a16="http://schemas.microsoft.com/office/drawing/2014/main" xmlns="" id="{0DAB42CF-54E0-4803-9BE3-8508FF1E0B1F}"/>
              </a:ext>
            </a:extLst>
          </p:cNvPr>
          <p:cNvGraphicFramePr>
            <a:graphicFrameLocks noGrp="1"/>
          </p:cNvGraphicFramePr>
          <p:nvPr>
            <p:extLst>
              <p:ext uri="{D42A27DB-BD31-4B8C-83A1-F6EECF244321}">
                <p14:modId xmlns:p14="http://schemas.microsoft.com/office/powerpoint/2010/main" val="584689542"/>
              </p:ext>
            </p:extLst>
          </p:nvPr>
        </p:nvGraphicFramePr>
        <p:xfrm>
          <a:off x="583467" y="3414713"/>
          <a:ext cx="7772401" cy="2259330"/>
        </p:xfrm>
        <a:graphic>
          <a:graphicData uri="http://schemas.openxmlformats.org/drawingml/2006/table">
            <a:tbl>
              <a:tblPr/>
              <a:tblGrid>
                <a:gridCol w="4336315">
                  <a:extLst>
                    <a:ext uri="{9D8B030D-6E8A-4147-A177-3AD203B41FA5}">
                      <a16:colId xmlns:a16="http://schemas.microsoft.com/office/drawing/2014/main" xmlns="" val="4115265796"/>
                    </a:ext>
                  </a:extLst>
                </a:gridCol>
                <a:gridCol w="104604">
                  <a:extLst>
                    <a:ext uri="{9D8B030D-6E8A-4147-A177-3AD203B41FA5}">
                      <a16:colId xmlns:a16="http://schemas.microsoft.com/office/drawing/2014/main" xmlns="" val="3078189330"/>
                    </a:ext>
                  </a:extLst>
                </a:gridCol>
                <a:gridCol w="1077739">
                  <a:extLst>
                    <a:ext uri="{9D8B030D-6E8A-4147-A177-3AD203B41FA5}">
                      <a16:colId xmlns:a16="http://schemas.microsoft.com/office/drawing/2014/main" xmlns="" val="2318090129"/>
                    </a:ext>
                  </a:extLst>
                </a:gridCol>
                <a:gridCol w="104604">
                  <a:extLst>
                    <a:ext uri="{9D8B030D-6E8A-4147-A177-3AD203B41FA5}">
                      <a16:colId xmlns:a16="http://schemas.microsoft.com/office/drawing/2014/main" xmlns="" val="4228844899"/>
                    </a:ext>
                  </a:extLst>
                </a:gridCol>
                <a:gridCol w="941437">
                  <a:extLst>
                    <a:ext uri="{9D8B030D-6E8A-4147-A177-3AD203B41FA5}">
                      <a16:colId xmlns:a16="http://schemas.microsoft.com/office/drawing/2014/main" xmlns="" val="3159092943"/>
                    </a:ext>
                  </a:extLst>
                </a:gridCol>
                <a:gridCol w="104604">
                  <a:extLst>
                    <a:ext uri="{9D8B030D-6E8A-4147-A177-3AD203B41FA5}">
                      <a16:colId xmlns:a16="http://schemas.microsoft.com/office/drawing/2014/main" xmlns="" val="3119159217"/>
                    </a:ext>
                  </a:extLst>
                </a:gridCol>
                <a:gridCol w="1103098">
                  <a:extLst>
                    <a:ext uri="{9D8B030D-6E8A-4147-A177-3AD203B41FA5}">
                      <a16:colId xmlns:a16="http://schemas.microsoft.com/office/drawing/2014/main" xmlns="" val="1676186520"/>
                    </a:ext>
                  </a:extLst>
                </a:gridCol>
              </a:tblGrid>
              <a:tr h="190500">
                <a:tc>
                  <a:txBody>
                    <a:bodyPr/>
                    <a:lstStyle/>
                    <a:p>
                      <a:pPr algn="ctr" fontAlgn="ctr"/>
                      <a:r>
                        <a:rPr lang="fr-FR" sz="1100" b="0" i="0" u="none" strike="noStrike">
                          <a:solidFill>
                            <a:srgbClr val="000000"/>
                          </a:solidFill>
                          <a:effectLst/>
                          <a:latin typeface="Calibri" panose="020F0502020204030204" pitchFamily="34" charset="0"/>
                        </a:rPr>
                        <a:t>Thèmes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AGUR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SAUR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Veolia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764198669"/>
                  </a:ext>
                </a:extLst>
              </a:tr>
              <a:tr h="95250">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FFFFFF"/>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51754644"/>
                  </a:ext>
                </a:extLst>
              </a:tr>
              <a:tr h="190500">
                <a:tc>
                  <a:txBody>
                    <a:bodyPr/>
                    <a:lstStyle/>
                    <a:p>
                      <a:pPr algn="l" fontAlgn="ctr"/>
                      <a:r>
                        <a:rPr lang="fr-FR" sz="1200" b="0" i="0" u="none" strike="noStrike" dirty="0">
                          <a:solidFill>
                            <a:srgbClr val="000000"/>
                          </a:solidFill>
                          <a:latin typeface="Calibri"/>
                        </a:rPr>
                        <a:t>     1. Garantie de continuité de service</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82364321"/>
                  </a:ext>
                </a:extLst>
              </a:tr>
              <a:tr h="190500">
                <a:tc>
                  <a:txBody>
                    <a:bodyPr/>
                    <a:lstStyle/>
                    <a:p>
                      <a:pPr algn="l" fontAlgn="ctr"/>
                      <a:r>
                        <a:rPr lang="fr-FR" sz="1200" b="0" i="0" u="none" strike="noStrike" dirty="0">
                          <a:solidFill>
                            <a:srgbClr val="000000"/>
                          </a:solidFill>
                          <a:latin typeface="Calibri"/>
                        </a:rPr>
                        <a:t>     2. Moyens humains et techniques</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0016303"/>
                  </a:ext>
                </a:extLst>
              </a:tr>
              <a:tr h="190500">
                <a:tc>
                  <a:txBody>
                    <a:bodyPr/>
                    <a:lstStyle/>
                    <a:p>
                      <a:pPr algn="l" fontAlgn="ctr"/>
                      <a:r>
                        <a:rPr lang="fr-FR" sz="1200" b="0" i="0" u="none" strike="noStrike" dirty="0">
                          <a:solidFill>
                            <a:srgbClr val="000000"/>
                          </a:solidFill>
                          <a:latin typeface="Calibri"/>
                        </a:rPr>
                        <a:t>     3. Optimisation des performances du système</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36196774"/>
                  </a:ext>
                </a:extLst>
              </a:tr>
              <a:tr h="190500">
                <a:tc>
                  <a:txBody>
                    <a:bodyPr/>
                    <a:lstStyle/>
                    <a:p>
                      <a:pPr algn="l" fontAlgn="ctr"/>
                      <a:r>
                        <a:rPr lang="fr-FR" sz="1200" b="0" i="0" u="none" strike="noStrike" dirty="0">
                          <a:solidFill>
                            <a:srgbClr val="000000"/>
                          </a:solidFill>
                          <a:latin typeface="Calibri"/>
                        </a:rPr>
                        <a:t>     4. Entretien, maintenance et renouvellement</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2155930"/>
                  </a:ext>
                </a:extLst>
              </a:tr>
              <a:tr h="190500">
                <a:tc>
                  <a:txBody>
                    <a:bodyPr/>
                    <a:lstStyle/>
                    <a:p>
                      <a:pPr algn="l" fontAlgn="ctr"/>
                      <a:r>
                        <a:rPr lang="fr-FR" sz="1200" b="0" i="0" u="none" strike="noStrike" dirty="0">
                          <a:solidFill>
                            <a:srgbClr val="000000"/>
                          </a:solidFill>
                          <a:latin typeface="Calibri"/>
                        </a:rPr>
                        <a:t>     5. Relations avec les usagers</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dirty="0">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b="0" i="0" u="none" strike="noStrike" dirty="0">
                          <a:solidFill>
                            <a:schemeClr val="tx1"/>
                          </a:solidFill>
                          <a:latin typeface="Calibri"/>
                        </a:rPr>
                        <a:t> +/++</a:t>
                      </a:r>
                    </a:p>
                  </a:txBody>
                  <a:tcPr marL="5360" marR="5360" marT="53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65504507"/>
                  </a:ext>
                </a:extLst>
              </a:tr>
              <a:tr h="190500">
                <a:tc>
                  <a:txBody>
                    <a:bodyPr/>
                    <a:lstStyle/>
                    <a:p>
                      <a:pPr algn="l" fontAlgn="ctr"/>
                      <a:r>
                        <a:rPr lang="fr-FR" sz="1200" b="0" i="0" u="none" strike="noStrike" dirty="0">
                          <a:solidFill>
                            <a:srgbClr val="000000"/>
                          </a:solidFill>
                          <a:latin typeface="Calibri"/>
                        </a:rPr>
                        <a:t>     6. Développement durable</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360" marR="5360" marT="536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0021536"/>
                  </a:ext>
                </a:extLst>
              </a:tr>
              <a:tr h="190500">
                <a:tc>
                  <a:txBody>
                    <a:bodyPr/>
                    <a:lstStyle/>
                    <a:p>
                      <a:pPr algn="l" fontAlgn="ctr"/>
                      <a:r>
                        <a:rPr lang="fr-FR" sz="1200" b="0" i="0" u="none" strike="noStrike" dirty="0">
                          <a:solidFill>
                            <a:srgbClr val="000000"/>
                          </a:solidFill>
                          <a:latin typeface="Calibri"/>
                        </a:rPr>
                        <a:t>     7. Communication avec la Collectivité</a:t>
                      </a:r>
                    </a:p>
                  </a:txBody>
                  <a:tcPr marL="5360" marR="5360" marT="53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100" b="0" i="0" u="none" strike="noStrike">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a:t>
                      </a:r>
                    </a:p>
                  </a:txBody>
                  <a:tcPr marL="5489" marR="5489" marT="5489"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effectLst/>
                          <a:latin typeface="Calibri" panose="020F050202020403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dirty="0">
                          <a:solidFill>
                            <a:schemeClr val="tx1"/>
                          </a:solidFill>
                          <a:latin typeface="Calibri"/>
                        </a:rPr>
                        <a:t> +/++</a:t>
                      </a:r>
                    </a:p>
                  </a:txBody>
                  <a:tcPr marL="5489" marR="5489" marT="548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3024988"/>
                  </a:ext>
                </a:extLst>
              </a:tr>
              <a:tr h="85725">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dirty="0">
                        <a:solidFill>
                          <a:schemeClr val="tx1"/>
                        </a:solidFill>
                        <a:effectLst/>
                        <a:latin typeface="Calibri" panose="020F050202020403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97568961"/>
                  </a:ext>
                </a:extLst>
              </a:tr>
              <a:tr h="381000">
                <a:tc>
                  <a:txBody>
                    <a:bodyPr/>
                    <a:lstStyle/>
                    <a:p>
                      <a:pPr algn="l" fontAlgn="ctr"/>
                      <a:r>
                        <a:rPr lang="fr-FR" sz="1100" b="1" i="0" u="none" strike="noStrike">
                          <a:solidFill>
                            <a:srgbClr val="000000"/>
                          </a:solidFill>
                          <a:effectLst/>
                          <a:latin typeface="Calibri" panose="020F0502020204030204" pitchFamily="34" charset="0"/>
                        </a:rPr>
                        <a:t>Appréciation globale sur la capacité à assurer une bonne exploitation et un bon niveau de qualité  et la valeur technique de l’offre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chemeClr val="tx1"/>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72002458"/>
                  </a:ext>
                </a:extLst>
              </a:tr>
            </a:tbl>
          </a:graphicData>
        </a:graphic>
      </p:graphicFrame>
      <p:sp>
        <p:nvSpPr>
          <p:cNvPr id="7" name="Rectangle 8">
            <a:extLst>
              <a:ext uri="{FF2B5EF4-FFF2-40B4-BE49-F238E27FC236}">
                <a16:creationId xmlns:a16="http://schemas.microsoft.com/office/drawing/2014/main" xmlns="" id="{A4779919-CE83-4483-A3E6-17EE19D4FD46}"/>
              </a:ext>
            </a:extLst>
          </p:cNvPr>
          <p:cNvSpPr txBox="1">
            <a:spLocks noChangeArrowheads="1"/>
          </p:cNvSpPr>
          <p:nvPr/>
        </p:nvSpPr>
        <p:spPr bwMode="auto">
          <a:xfrm>
            <a:off x="608956" y="207712"/>
            <a:ext cx="8229600"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CLASSEMENT SUR LA VALEUR TECHNIQUE DE L’OFFRE </a:t>
            </a:r>
            <a:r>
              <a:rPr lang="fr-FR" sz="1600" b="1" kern="0" dirty="0"/>
              <a:t>APRES NEGOCIATION</a:t>
            </a:r>
            <a:endParaRPr lang="fr-FR" sz="1600" b="1" kern="0" dirty="0">
              <a:latin typeface="+mj-lt"/>
              <a:ea typeface="+mj-ea"/>
              <a:cs typeface="+mj-cs"/>
            </a:endParaRPr>
          </a:p>
        </p:txBody>
      </p:sp>
      <p:sp>
        <p:nvSpPr>
          <p:cNvPr id="8" name="Text Box 41">
            <a:extLst>
              <a:ext uri="{FF2B5EF4-FFF2-40B4-BE49-F238E27FC236}">
                <a16:creationId xmlns:a16="http://schemas.microsoft.com/office/drawing/2014/main" xmlns="" id="{5FED8EDA-02B9-4246-8EE6-5BE8F86061FD}"/>
              </a:ext>
            </a:extLst>
          </p:cNvPr>
          <p:cNvSpPr txBox="1">
            <a:spLocks noChangeArrowheads="1"/>
          </p:cNvSpPr>
          <p:nvPr/>
        </p:nvSpPr>
        <p:spPr bwMode="auto">
          <a:xfrm>
            <a:off x="289614" y="1042234"/>
            <a:ext cx="8580313" cy="2031325"/>
          </a:xfrm>
          <a:prstGeom prst="rect">
            <a:avLst/>
          </a:prstGeom>
          <a:solidFill>
            <a:schemeClr val="bg1"/>
          </a:solidFill>
          <a:ln w="9525">
            <a:solidFill>
              <a:schemeClr val="tx1"/>
            </a:solidFill>
            <a:miter lim="800000"/>
            <a:headEnd/>
            <a:tailEnd/>
          </a:ln>
        </p:spPr>
        <p:txBody>
          <a:bodyPr wrap="square">
            <a:spAutoFit/>
          </a:bodyPr>
          <a:lstStyle/>
          <a:p>
            <a:pPr marL="177800" indent="-177800"/>
            <a:r>
              <a:rPr lang="fr-FR" sz="1400" dirty="0"/>
              <a:t>Classement sur le critère « valeur technique de l’offre » :</a:t>
            </a:r>
          </a:p>
          <a:p>
            <a:pPr marL="177800" indent="-177800" algn="just"/>
            <a:endParaRPr lang="fr-FR" sz="1400" dirty="0"/>
          </a:p>
          <a:p>
            <a:pPr marL="342900" indent="-342900" algn="just">
              <a:buFont typeface="+mj-lt"/>
              <a:buAutoNum type="arabicPeriod"/>
            </a:pPr>
            <a:r>
              <a:rPr lang="fr-FR" sz="1400" dirty="0"/>
              <a:t>Veolia présente une offre satisfaisante sur l’ensemble des critères, avec une organisation et des moyens adaptées et des propositions importantes d’amélioration du fonctionnement de la station d’épuration, sources d’économie d’énergie. </a:t>
            </a:r>
          </a:p>
          <a:p>
            <a:pPr marL="342900" indent="-342900" algn="just">
              <a:buFont typeface="+mj-lt"/>
              <a:buAutoNum type="arabicPeriod"/>
            </a:pPr>
            <a:r>
              <a:rPr lang="fr-FR" sz="1400" dirty="0"/>
              <a:t>SAUR présente également une offre satisfaisante sur l’ensemble des critères avec une organisation et des moyens adaptées, et des  propositions intéressantes sur le fonctionnement de la station .</a:t>
            </a:r>
          </a:p>
          <a:p>
            <a:pPr marL="342900" indent="-342900" algn="just">
              <a:buFont typeface="+mj-lt"/>
              <a:buAutoNum type="arabicPeriod"/>
            </a:pPr>
            <a:r>
              <a:rPr lang="fr-FR" sz="1400" dirty="0" err="1"/>
              <a:t>Agur</a:t>
            </a:r>
            <a:r>
              <a:rPr lang="fr-FR" sz="1400" dirty="0"/>
              <a:t> présente une offre satisfaisante, mais avec des moyens mis en œuvre plus faibles, et des propositions en léger retrait par rapport aux autres offres. </a:t>
            </a:r>
          </a:p>
        </p:txBody>
      </p:sp>
      <p:sp>
        <p:nvSpPr>
          <p:cNvPr id="9" name="ZoneTexte 8">
            <a:extLst>
              <a:ext uri="{FF2B5EF4-FFF2-40B4-BE49-F238E27FC236}">
                <a16:creationId xmlns:a16="http://schemas.microsoft.com/office/drawing/2014/main" xmlns="" id="{83D18249-4070-42DF-B78B-53C6ED44925A}"/>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3549507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0A4A91AE-6C07-495A-B625-FF6D05D1ECDF}"/>
              </a:ext>
            </a:extLst>
          </p:cNvPr>
          <p:cNvPicPr>
            <a:picLocks noChangeAspect="1"/>
          </p:cNvPicPr>
          <p:nvPr/>
        </p:nvPicPr>
        <p:blipFill>
          <a:blip r:embed="rId2"/>
          <a:stretch>
            <a:fillRect/>
          </a:stretch>
        </p:blipFill>
        <p:spPr>
          <a:xfrm>
            <a:off x="173269" y="2706622"/>
            <a:ext cx="8107651" cy="3686300"/>
          </a:xfrm>
          <a:prstGeom prst="rect">
            <a:avLst/>
          </a:prstGeom>
        </p:spPr>
      </p:pic>
      <p:sp>
        <p:nvSpPr>
          <p:cNvPr id="22530" name="Titre 1"/>
          <p:cNvSpPr>
            <a:spLocks noGrp="1"/>
          </p:cNvSpPr>
          <p:nvPr>
            <p:ph type="ctrTitle"/>
          </p:nvPr>
        </p:nvSpPr>
        <p:spPr>
          <a:xfrm>
            <a:off x="0" y="175667"/>
            <a:ext cx="8280920" cy="504055"/>
          </a:xfrm>
        </p:spPr>
        <p:txBody>
          <a:bodyPr>
            <a:noAutofit/>
          </a:bodyPr>
          <a:lstStyle/>
          <a:p>
            <a:pPr algn="l"/>
            <a:r>
              <a:rPr lang="fr-FR" kern="0" dirty="0"/>
              <a:t>ANALYSE DES PROPOSITIONS APRES NEGOCIATION </a:t>
            </a:r>
            <a:br>
              <a:rPr lang="fr-FR" kern="0" dirty="0"/>
            </a:br>
            <a:r>
              <a:rPr lang="fr-FR" dirty="0"/>
              <a:t>ANALYSE DES RECETTES MOYENNES HORS TVA – CEP OFFRE BASE</a:t>
            </a:r>
          </a:p>
        </p:txBody>
      </p:sp>
      <p:sp>
        <p:nvSpPr>
          <p:cNvPr id="22" name="ZoneTexte 21"/>
          <p:cNvSpPr txBox="1"/>
          <p:nvPr/>
        </p:nvSpPr>
        <p:spPr bwMode="auto">
          <a:xfrm>
            <a:off x="980738" y="2530221"/>
            <a:ext cx="696024" cy="276999"/>
          </a:xfrm>
          <a:prstGeom prst="rect">
            <a:avLst/>
          </a:prstGeom>
          <a:noFill/>
          <a:ln w="28575">
            <a:solidFill>
              <a:schemeClr val="tx1"/>
            </a:solidFill>
            <a:miter lim="800000"/>
            <a:headEnd/>
            <a:tailEnd/>
          </a:ln>
          <a:effectLst/>
        </p:spPr>
        <p:txBody>
          <a:bodyPr wrap="none" anchor="ctr">
            <a:spAutoFit/>
          </a:bodyPr>
          <a:lstStyle/>
          <a:p>
            <a:pPr marL="265113" indent="-265113" algn="ctr">
              <a:spcBef>
                <a:spcPct val="20000"/>
              </a:spcBef>
              <a:buFont typeface="Wingdings" pitchFamily="2" charset="2"/>
              <a:buNone/>
              <a:defRPr/>
            </a:pPr>
            <a:r>
              <a:rPr lang="fr-FR" sz="1200" b="1" kern="0" dirty="0">
                <a:latin typeface="+mn-lt"/>
                <a:cs typeface="+mn-cs"/>
              </a:rPr>
              <a:t>531 k€ </a:t>
            </a:r>
          </a:p>
        </p:txBody>
      </p:sp>
      <p:sp>
        <p:nvSpPr>
          <p:cNvPr id="24" name="ZoneTexte 23"/>
          <p:cNvSpPr txBox="1"/>
          <p:nvPr/>
        </p:nvSpPr>
        <p:spPr bwMode="auto">
          <a:xfrm>
            <a:off x="3624443" y="2847347"/>
            <a:ext cx="1523622" cy="276999"/>
          </a:xfrm>
          <a:prstGeom prst="rect">
            <a:avLst/>
          </a:prstGeom>
          <a:noFill/>
          <a:ln w="28575">
            <a:solidFill>
              <a:srgbClr val="92D050"/>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200" b="1" kern="0" dirty="0"/>
              <a:t>486 =&gt; 336</a:t>
            </a:r>
            <a:r>
              <a:rPr lang="fr-FR" sz="1200" b="1" kern="0" dirty="0">
                <a:latin typeface="+mn-lt"/>
                <a:cs typeface="+mn-cs"/>
              </a:rPr>
              <a:t> k€</a:t>
            </a:r>
          </a:p>
        </p:txBody>
      </p:sp>
      <p:sp>
        <p:nvSpPr>
          <p:cNvPr id="33" name="ZoneTexte 32"/>
          <p:cNvSpPr txBox="1"/>
          <p:nvPr/>
        </p:nvSpPr>
        <p:spPr bwMode="auto">
          <a:xfrm>
            <a:off x="107504" y="866051"/>
            <a:ext cx="8771384" cy="904863"/>
          </a:xfrm>
          <a:prstGeom prst="rect">
            <a:avLst/>
          </a:prstGeom>
          <a:solidFill>
            <a:schemeClr val="bg1"/>
          </a:solidFill>
          <a:ln w="9525">
            <a:solidFill>
              <a:schemeClr val="tx1"/>
            </a:solidFill>
            <a:miter lim="800000"/>
            <a:headEnd/>
            <a:tailEnd/>
          </a:ln>
          <a:effectLst/>
        </p:spPr>
        <p:txBody>
          <a:bodyPr wrap="square" anchor="ctr">
            <a:spAutoFit/>
          </a:bodyPr>
          <a:lstStyle/>
          <a:p>
            <a:pPr marL="177800" indent="-177800">
              <a:spcBef>
                <a:spcPct val="20000"/>
              </a:spcBef>
              <a:buFont typeface="Arial" pitchFamily="34" charset="0"/>
              <a:buChar char="•"/>
              <a:defRPr/>
            </a:pPr>
            <a:r>
              <a:rPr lang="fr-FR" sz="1200" kern="0" dirty="0"/>
              <a:t>Les trois candidats ont revu leur offre en forte baisse en cours de négociation.</a:t>
            </a:r>
          </a:p>
          <a:p>
            <a:pPr marL="177800" indent="-177800">
              <a:spcBef>
                <a:spcPct val="20000"/>
              </a:spcBef>
              <a:buFont typeface="Arial" pitchFamily="34" charset="0"/>
              <a:buChar char="•"/>
              <a:defRPr/>
            </a:pPr>
            <a:r>
              <a:rPr lang="fr-FR" sz="1200" kern="0" dirty="0"/>
              <a:t>L’offre de SAUR présente le plus faible niveau de recettes, en baisse de 36,7% par rapport au niveau 2018.</a:t>
            </a:r>
          </a:p>
          <a:p>
            <a:pPr marL="177800" indent="-177800">
              <a:spcBef>
                <a:spcPct val="20000"/>
              </a:spcBef>
              <a:buFont typeface="Arial" pitchFamily="34" charset="0"/>
              <a:buChar char="•"/>
              <a:defRPr/>
            </a:pPr>
            <a:r>
              <a:rPr lang="fr-FR" sz="1200" kern="0" dirty="0"/>
              <a:t>L’offre de Veolia présente un niveau très proche de recettes (-36,1%), avec moins de recettes prévues sur la facturation des usagers (295 vs 316 k€/an) </a:t>
            </a:r>
          </a:p>
        </p:txBody>
      </p:sp>
      <p:sp>
        <p:nvSpPr>
          <p:cNvPr id="47" name="ZoneTexte 46"/>
          <p:cNvSpPr txBox="1"/>
          <p:nvPr/>
        </p:nvSpPr>
        <p:spPr bwMode="auto">
          <a:xfrm>
            <a:off x="4477688" y="3499705"/>
            <a:ext cx="670376" cy="276999"/>
          </a:xfrm>
          <a:prstGeom prst="rect">
            <a:avLst/>
          </a:prstGeom>
          <a:solidFill>
            <a:schemeClr val="bg1"/>
          </a:solidFill>
          <a:ln w="9525">
            <a:solidFill>
              <a:srgbClr val="92D050"/>
            </a:solidFill>
            <a:miter lim="800000"/>
            <a:headEnd/>
            <a:tailEnd/>
          </a:ln>
          <a:effectLst/>
        </p:spPr>
        <p:txBody>
          <a:bodyPr wrap="none" anchor="ctr">
            <a:spAutoFit/>
          </a:bodyPr>
          <a:lstStyle/>
          <a:p>
            <a:pPr marL="265113" indent="-265113">
              <a:spcBef>
                <a:spcPct val="20000"/>
              </a:spcBef>
              <a:defRPr/>
            </a:pPr>
            <a:r>
              <a:rPr lang="fr-FR" sz="1200" b="1" i="1" kern="0" dirty="0"/>
              <a:t>-36,7</a:t>
            </a:r>
            <a:r>
              <a:rPr lang="fr-FR" sz="1200" b="1" i="1" kern="0" dirty="0">
                <a:latin typeface="+mn-lt"/>
                <a:cs typeface="+mn-cs"/>
              </a:rPr>
              <a:t>%</a:t>
            </a:r>
          </a:p>
        </p:txBody>
      </p:sp>
      <p:sp>
        <p:nvSpPr>
          <p:cNvPr id="29" name="ZoneTexte 28"/>
          <p:cNvSpPr txBox="1"/>
          <p:nvPr/>
        </p:nvSpPr>
        <p:spPr bwMode="auto">
          <a:xfrm>
            <a:off x="5292079" y="3200615"/>
            <a:ext cx="1368153" cy="276999"/>
          </a:xfrm>
          <a:prstGeom prst="rect">
            <a:avLst/>
          </a:prstGeom>
          <a:noFill/>
          <a:ln w="28575">
            <a:solidFill>
              <a:srgbClr val="FF0000"/>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200" b="1" kern="0" dirty="0">
                <a:latin typeface="+mn-lt"/>
                <a:cs typeface="+mn-cs"/>
              </a:rPr>
              <a:t>368 =&gt; 339 k€ </a:t>
            </a:r>
          </a:p>
        </p:txBody>
      </p:sp>
      <p:sp>
        <p:nvSpPr>
          <p:cNvPr id="30" name="ZoneTexte 29"/>
          <p:cNvSpPr txBox="1"/>
          <p:nvPr/>
        </p:nvSpPr>
        <p:spPr bwMode="auto">
          <a:xfrm>
            <a:off x="2625384" y="3542191"/>
            <a:ext cx="670376" cy="276999"/>
          </a:xfrm>
          <a:prstGeom prst="rect">
            <a:avLst/>
          </a:prstGeom>
          <a:solidFill>
            <a:schemeClr val="bg1"/>
          </a:solidFill>
          <a:ln w="9525">
            <a:solidFill>
              <a:srgbClr val="0000FF"/>
            </a:solidFill>
            <a:miter lim="800000"/>
            <a:headEnd/>
            <a:tailEnd/>
          </a:ln>
          <a:effectLst/>
        </p:spPr>
        <p:txBody>
          <a:bodyPr wrap="none" anchor="ctr">
            <a:spAutoFit/>
          </a:bodyPr>
          <a:lstStyle/>
          <a:p>
            <a:pPr marL="265113" indent="-265113">
              <a:spcBef>
                <a:spcPct val="20000"/>
              </a:spcBef>
              <a:defRPr/>
            </a:pPr>
            <a:r>
              <a:rPr lang="fr-FR" sz="1200" b="1" i="1" kern="0" dirty="0"/>
              <a:t>-32,9</a:t>
            </a:r>
            <a:r>
              <a:rPr lang="fr-FR" sz="1200" b="1" i="1" kern="0" dirty="0">
                <a:latin typeface="+mn-lt"/>
                <a:cs typeface="+mn-cs"/>
              </a:rPr>
              <a:t>%</a:t>
            </a:r>
          </a:p>
        </p:txBody>
      </p:sp>
      <p:sp>
        <p:nvSpPr>
          <p:cNvPr id="11" name="ZoneTexte 10"/>
          <p:cNvSpPr txBox="1"/>
          <p:nvPr/>
        </p:nvSpPr>
        <p:spPr bwMode="auto">
          <a:xfrm>
            <a:off x="1907705" y="3169016"/>
            <a:ext cx="1368152" cy="276999"/>
          </a:xfrm>
          <a:prstGeom prst="rect">
            <a:avLst/>
          </a:prstGeom>
          <a:noFill/>
          <a:ln w="28575">
            <a:solidFill>
              <a:srgbClr val="0000FF"/>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200" b="1" kern="0" dirty="0">
                <a:latin typeface="+mn-lt"/>
                <a:cs typeface="+mn-cs"/>
              </a:rPr>
              <a:t>439 =&gt; 356 k€</a:t>
            </a:r>
          </a:p>
        </p:txBody>
      </p:sp>
      <p:sp>
        <p:nvSpPr>
          <p:cNvPr id="12" name="ZoneTexte 11"/>
          <p:cNvSpPr txBox="1"/>
          <p:nvPr/>
        </p:nvSpPr>
        <p:spPr bwMode="auto">
          <a:xfrm>
            <a:off x="6018998" y="3636577"/>
            <a:ext cx="670376" cy="276999"/>
          </a:xfrm>
          <a:prstGeom prst="rect">
            <a:avLst/>
          </a:prstGeom>
          <a:solidFill>
            <a:schemeClr val="bg1"/>
          </a:solidFill>
          <a:ln w="9525">
            <a:solidFill>
              <a:srgbClr val="FF0000"/>
            </a:solidFill>
            <a:miter lim="800000"/>
            <a:headEnd/>
            <a:tailEnd/>
          </a:ln>
          <a:effectLst/>
        </p:spPr>
        <p:txBody>
          <a:bodyPr wrap="none" anchor="ctr">
            <a:spAutoFit/>
          </a:bodyPr>
          <a:lstStyle/>
          <a:p>
            <a:pPr marL="265113" indent="-265113">
              <a:spcBef>
                <a:spcPct val="20000"/>
              </a:spcBef>
              <a:defRPr/>
            </a:pPr>
            <a:r>
              <a:rPr lang="fr-FR" sz="1200" b="1" i="1" kern="0" dirty="0"/>
              <a:t>-36,1</a:t>
            </a:r>
            <a:r>
              <a:rPr lang="fr-FR" sz="1200" b="1" i="1" kern="0" dirty="0">
                <a:latin typeface="+mn-lt"/>
                <a:cs typeface="+mn-cs"/>
              </a:rPr>
              <a:t>%</a:t>
            </a:r>
          </a:p>
        </p:txBody>
      </p:sp>
      <p:sp>
        <p:nvSpPr>
          <p:cNvPr id="2" name="Espace réservé du numéro de diapositive 1"/>
          <p:cNvSpPr>
            <a:spLocks noGrp="1"/>
          </p:cNvSpPr>
          <p:nvPr>
            <p:ph type="sldNum" sz="quarter" idx="12"/>
          </p:nvPr>
        </p:nvSpPr>
        <p:spPr>
          <a:xfrm>
            <a:off x="6553200" y="6096788"/>
            <a:ext cx="2133600" cy="365125"/>
          </a:xfrm>
        </p:spPr>
        <p:txBody>
          <a:bodyPr/>
          <a:lstStyle/>
          <a:p>
            <a:fld id="{8D643344-2B0D-4561-82F5-68811833B7EE}" type="slidenum">
              <a:rPr lang="fr-FR" smtClean="0"/>
              <a:pPr/>
              <a:t>39</a:t>
            </a:fld>
            <a:endParaRPr lang="fr-FR"/>
          </a:p>
        </p:txBody>
      </p:sp>
      <p:sp>
        <p:nvSpPr>
          <p:cNvPr id="14" name="ZoneTexte 13">
            <a:extLst>
              <a:ext uri="{FF2B5EF4-FFF2-40B4-BE49-F238E27FC236}">
                <a16:creationId xmlns:a16="http://schemas.microsoft.com/office/drawing/2014/main" xmlns="" id="{A6082540-EE64-4CA0-8FE6-5B5EDBEBCFA0}"/>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132248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4</a:t>
            </a:fld>
            <a:endParaRPr lang="fr-FR"/>
          </a:p>
        </p:txBody>
      </p:sp>
      <p:sp>
        <p:nvSpPr>
          <p:cNvPr id="6" name="Titre 5"/>
          <p:cNvSpPr>
            <a:spLocks noGrp="1"/>
          </p:cNvSpPr>
          <p:nvPr>
            <p:ph type="ctrTitle"/>
          </p:nvPr>
        </p:nvSpPr>
        <p:spPr>
          <a:xfrm>
            <a:off x="1192088" y="1340768"/>
            <a:ext cx="7772400" cy="1470025"/>
          </a:xfrm>
        </p:spPr>
        <p:txBody>
          <a:bodyPr/>
          <a:lstStyle/>
          <a:p>
            <a:r>
              <a:rPr lang="fr-FR" dirty="0"/>
              <a:t>I- DEROULEMENT DE LA PROCEDURE</a:t>
            </a:r>
          </a:p>
        </p:txBody>
      </p:sp>
    </p:spTree>
    <p:extLst>
      <p:ext uri="{BB962C8B-B14F-4D97-AF65-F5344CB8AC3E}">
        <p14:creationId xmlns:p14="http://schemas.microsoft.com/office/powerpoint/2010/main" val="1241791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12712" y="-99392"/>
            <a:ext cx="8923338"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COMPARAISON DES TARIFS HORS TVA – OFFRE DE BASE</a:t>
            </a:r>
          </a:p>
        </p:txBody>
      </p:sp>
      <p:sp>
        <p:nvSpPr>
          <p:cNvPr id="23555" name="Text Box 41"/>
          <p:cNvSpPr txBox="1">
            <a:spLocks noChangeArrowheads="1"/>
          </p:cNvSpPr>
          <p:nvPr/>
        </p:nvSpPr>
        <p:spPr bwMode="auto">
          <a:xfrm>
            <a:off x="107950" y="740911"/>
            <a:ext cx="8923338" cy="1200329"/>
          </a:xfrm>
          <a:prstGeom prst="rect">
            <a:avLst/>
          </a:prstGeom>
          <a:solidFill>
            <a:schemeClr val="bg1"/>
          </a:solidFill>
          <a:ln w="9525">
            <a:solidFill>
              <a:schemeClr val="tx1"/>
            </a:solidFill>
            <a:miter lim="800000"/>
            <a:headEnd/>
            <a:tailEnd/>
          </a:ln>
        </p:spPr>
        <p:txBody>
          <a:bodyPr wrap="square">
            <a:spAutoFit/>
          </a:bodyPr>
          <a:lstStyle/>
          <a:p>
            <a:pPr marL="177800" indent="-177800" algn="just">
              <a:buFont typeface="Arial" pitchFamily="34" charset="0"/>
              <a:buChar char="•"/>
            </a:pPr>
            <a:r>
              <a:rPr lang="fr-FR" sz="1200" dirty="0"/>
              <a:t>Les 3 candidats proposent des tarifs en forte baisse aussi bien sur l’abonnement que sur la part fixe.</a:t>
            </a:r>
          </a:p>
          <a:p>
            <a:pPr marL="177800" indent="-177800" algn="just">
              <a:buFont typeface="Arial" pitchFamily="34" charset="0"/>
              <a:buChar char="•"/>
            </a:pPr>
            <a:r>
              <a:rPr lang="fr-FR" sz="1200" dirty="0"/>
              <a:t>Les assiettes retenues par les candidats sont assez proches et réalistes. Saur prend une hypothèse légèrement plus optimiste d’évolution de l’assiette.</a:t>
            </a:r>
          </a:p>
          <a:p>
            <a:pPr marL="177800" indent="-177800" algn="just">
              <a:buFont typeface="Arial" pitchFamily="34" charset="0"/>
              <a:buChar char="•"/>
            </a:pPr>
            <a:r>
              <a:rPr lang="fr-FR" sz="1200" dirty="0"/>
              <a:t>La rémunération pluviale demandée est légèrement plus faible chez </a:t>
            </a:r>
            <a:r>
              <a:rPr lang="fr-FR" sz="1200" dirty="0" err="1"/>
              <a:t>Agur</a:t>
            </a:r>
            <a:endParaRPr lang="fr-FR" sz="1200" dirty="0"/>
          </a:p>
          <a:p>
            <a:pPr marL="177800" indent="-177800" algn="just">
              <a:buFont typeface="Arial" pitchFamily="34" charset="0"/>
              <a:buChar char="•"/>
            </a:pPr>
            <a:r>
              <a:rPr lang="fr-FR" sz="1200" dirty="0"/>
              <a:t>Des hypothèses très différentes ont été retenues par les candidats concernant l’acceptation de matières de vidanges (et lixiviats pour Veolia)</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40</a:t>
            </a:fld>
            <a:endParaRPr lang="fr-FR"/>
          </a:p>
        </p:txBody>
      </p:sp>
      <p:graphicFrame>
        <p:nvGraphicFramePr>
          <p:cNvPr id="3" name="Tableau 2">
            <a:extLst>
              <a:ext uri="{FF2B5EF4-FFF2-40B4-BE49-F238E27FC236}">
                <a16:creationId xmlns:a16="http://schemas.microsoft.com/office/drawing/2014/main" xmlns="" id="{8887013E-76FF-46D8-9128-A388BF931CB8}"/>
              </a:ext>
            </a:extLst>
          </p:cNvPr>
          <p:cNvGraphicFramePr>
            <a:graphicFrameLocks noGrp="1"/>
          </p:cNvGraphicFramePr>
          <p:nvPr/>
        </p:nvGraphicFramePr>
        <p:xfrm>
          <a:off x="107950" y="2041091"/>
          <a:ext cx="8578852" cy="4191000"/>
        </p:xfrm>
        <a:graphic>
          <a:graphicData uri="http://schemas.openxmlformats.org/drawingml/2006/table">
            <a:tbl>
              <a:tblPr/>
              <a:tblGrid>
                <a:gridCol w="1202474">
                  <a:extLst>
                    <a:ext uri="{9D8B030D-6E8A-4147-A177-3AD203B41FA5}">
                      <a16:colId xmlns:a16="http://schemas.microsoft.com/office/drawing/2014/main" xmlns="" val="301167628"/>
                    </a:ext>
                  </a:extLst>
                </a:gridCol>
                <a:gridCol w="332028">
                  <a:extLst>
                    <a:ext uri="{9D8B030D-6E8A-4147-A177-3AD203B41FA5}">
                      <a16:colId xmlns:a16="http://schemas.microsoft.com/office/drawing/2014/main" xmlns="" val="2669359980"/>
                    </a:ext>
                  </a:extLst>
                </a:gridCol>
                <a:gridCol w="62817">
                  <a:extLst>
                    <a:ext uri="{9D8B030D-6E8A-4147-A177-3AD203B41FA5}">
                      <a16:colId xmlns:a16="http://schemas.microsoft.com/office/drawing/2014/main" xmlns="" val="3016381941"/>
                    </a:ext>
                  </a:extLst>
                </a:gridCol>
                <a:gridCol w="1705002">
                  <a:extLst>
                    <a:ext uri="{9D8B030D-6E8A-4147-A177-3AD203B41FA5}">
                      <a16:colId xmlns:a16="http://schemas.microsoft.com/office/drawing/2014/main" xmlns="" val="2229303781"/>
                    </a:ext>
                  </a:extLst>
                </a:gridCol>
                <a:gridCol w="71790">
                  <a:extLst>
                    <a:ext uri="{9D8B030D-6E8A-4147-A177-3AD203B41FA5}">
                      <a16:colId xmlns:a16="http://schemas.microsoft.com/office/drawing/2014/main" xmlns="" val="1685376624"/>
                    </a:ext>
                  </a:extLst>
                </a:gridCol>
                <a:gridCol w="601237">
                  <a:extLst>
                    <a:ext uri="{9D8B030D-6E8A-4147-A177-3AD203B41FA5}">
                      <a16:colId xmlns:a16="http://schemas.microsoft.com/office/drawing/2014/main" xmlns="" val="1998022885"/>
                    </a:ext>
                  </a:extLst>
                </a:gridCol>
                <a:gridCol w="619184">
                  <a:extLst>
                    <a:ext uri="{9D8B030D-6E8A-4147-A177-3AD203B41FA5}">
                      <a16:colId xmlns:a16="http://schemas.microsoft.com/office/drawing/2014/main" xmlns="" val="2075817359"/>
                    </a:ext>
                  </a:extLst>
                </a:gridCol>
                <a:gridCol w="62817">
                  <a:extLst>
                    <a:ext uri="{9D8B030D-6E8A-4147-A177-3AD203B41FA5}">
                      <a16:colId xmlns:a16="http://schemas.microsoft.com/office/drawing/2014/main" xmlns="" val="1010677753"/>
                    </a:ext>
                  </a:extLst>
                </a:gridCol>
                <a:gridCol w="628159">
                  <a:extLst>
                    <a:ext uri="{9D8B030D-6E8A-4147-A177-3AD203B41FA5}">
                      <a16:colId xmlns:a16="http://schemas.microsoft.com/office/drawing/2014/main" xmlns="" val="1492673186"/>
                    </a:ext>
                  </a:extLst>
                </a:gridCol>
                <a:gridCol w="619184">
                  <a:extLst>
                    <a:ext uri="{9D8B030D-6E8A-4147-A177-3AD203B41FA5}">
                      <a16:colId xmlns:a16="http://schemas.microsoft.com/office/drawing/2014/main" xmlns="" val="679257701"/>
                    </a:ext>
                  </a:extLst>
                </a:gridCol>
                <a:gridCol w="71790">
                  <a:extLst>
                    <a:ext uri="{9D8B030D-6E8A-4147-A177-3AD203B41FA5}">
                      <a16:colId xmlns:a16="http://schemas.microsoft.com/office/drawing/2014/main" xmlns="" val="2989554881"/>
                    </a:ext>
                  </a:extLst>
                </a:gridCol>
                <a:gridCol w="619184">
                  <a:extLst>
                    <a:ext uri="{9D8B030D-6E8A-4147-A177-3AD203B41FA5}">
                      <a16:colId xmlns:a16="http://schemas.microsoft.com/office/drawing/2014/main" xmlns="" val="3108853798"/>
                    </a:ext>
                  </a:extLst>
                </a:gridCol>
                <a:gridCol w="619184">
                  <a:extLst>
                    <a:ext uri="{9D8B030D-6E8A-4147-A177-3AD203B41FA5}">
                      <a16:colId xmlns:a16="http://schemas.microsoft.com/office/drawing/2014/main" xmlns="" val="2213131953"/>
                    </a:ext>
                  </a:extLst>
                </a:gridCol>
                <a:gridCol w="71790">
                  <a:extLst>
                    <a:ext uri="{9D8B030D-6E8A-4147-A177-3AD203B41FA5}">
                      <a16:colId xmlns:a16="http://schemas.microsoft.com/office/drawing/2014/main" xmlns="" val="1193802475"/>
                    </a:ext>
                  </a:extLst>
                </a:gridCol>
                <a:gridCol w="682001">
                  <a:extLst>
                    <a:ext uri="{9D8B030D-6E8A-4147-A177-3AD203B41FA5}">
                      <a16:colId xmlns:a16="http://schemas.microsoft.com/office/drawing/2014/main" xmlns="" val="495650400"/>
                    </a:ext>
                  </a:extLst>
                </a:gridCol>
                <a:gridCol w="610211">
                  <a:extLst>
                    <a:ext uri="{9D8B030D-6E8A-4147-A177-3AD203B41FA5}">
                      <a16:colId xmlns:a16="http://schemas.microsoft.com/office/drawing/2014/main" xmlns="" val="2200448900"/>
                    </a:ext>
                  </a:extLst>
                </a:gridCol>
              </a:tblGrid>
              <a:tr h="167403">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rowSpan="2">
                  <a:txBody>
                    <a:bodyPr/>
                    <a:lstStyle/>
                    <a:p>
                      <a:pPr algn="ctr" fontAlgn="ctr"/>
                      <a:r>
                        <a:rPr lang="fr-FR" sz="1100" b="0" i="0" u="none" strike="noStrike">
                          <a:solidFill>
                            <a:srgbClr val="000000"/>
                          </a:solidFill>
                          <a:effectLst/>
                          <a:latin typeface="Calibri" panose="020F0502020204030204" pitchFamily="34" charset="0"/>
                        </a:rPr>
                        <a:t>Assiette 2020 retenue par les candidats </a:t>
                      </a:r>
                      <a:br>
                        <a:rPr lang="fr-FR" sz="1100" b="0" i="0" u="none" strike="noStrike">
                          <a:solidFill>
                            <a:srgbClr val="000000"/>
                          </a:solidFill>
                          <a:effectLst/>
                          <a:latin typeface="Calibri" panose="020F0502020204030204" pitchFamily="34" charset="0"/>
                        </a:rPr>
                      </a:br>
                      <a:r>
                        <a:rPr lang="fr-FR" sz="1100" b="0" i="0" u="none" strike="noStrike">
                          <a:solidFill>
                            <a:srgbClr val="000000"/>
                          </a:solidFill>
                          <a:effectLst/>
                          <a:latin typeface="Calibri" panose="020F0502020204030204" pitchFamily="34" charset="0"/>
                        </a:rPr>
                        <a:t>[nombre d'abonnés ou m3]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100" b="0" i="0" u="none" strike="noStrike">
                          <a:solidFill>
                            <a:srgbClr val="000000"/>
                          </a:solidFill>
                          <a:effectLst/>
                          <a:latin typeface="Calibri" panose="020F0502020204030204" pitchFamily="34" charset="0"/>
                        </a:rPr>
                        <a:t>AGUR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fr-FR"/>
                    </a:p>
                  </a:txBody>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100" b="0" i="0" u="none" strike="noStrike">
                          <a:solidFill>
                            <a:srgbClr val="000000"/>
                          </a:solidFill>
                          <a:effectLst/>
                          <a:latin typeface="Calibri" panose="020F0502020204030204" pitchFamily="34" charset="0"/>
                        </a:rPr>
                        <a:t>SAUR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fr-FR"/>
                    </a:p>
                  </a:txBody>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fr-FR" sz="1100" b="0" i="0" u="none" strike="noStrike">
                          <a:solidFill>
                            <a:srgbClr val="000000"/>
                          </a:solidFill>
                          <a:effectLst/>
                          <a:latin typeface="Calibri" panose="020F0502020204030204" pitchFamily="34" charset="0"/>
                        </a:rPr>
                        <a:t>Veolia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a:noFill/>
                    </a:lnT>
                    <a:lnB>
                      <a:noFill/>
                    </a:lnB>
                  </a:tcPr>
                </a:tc>
                <a:tc gridSpan="2">
                  <a:txBody>
                    <a:bodyPr/>
                    <a:lstStyle/>
                    <a:p>
                      <a:pPr algn="ctr" fontAlgn="ctr"/>
                      <a:r>
                        <a:rPr lang="fr-FR" sz="1100" b="0" i="0" u="none" strike="noStrike">
                          <a:solidFill>
                            <a:srgbClr val="000000"/>
                          </a:solidFill>
                          <a:effectLst/>
                          <a:latin typeface="Calibri" panose="020F0502020204030204" pitchFamily="34" charset="0"/>
                        </a:rPr>
                        <a:t>Données historique</a:t>
                      </a:r>
                    </a:p>
                  </a:txBody>
                  <a:tcPr marL="0" marR="0" marT="0" marB="0" anchor="ctr">
                    <a:lnL w="6350" cap="flat" cmpd="sng" algn="ctr">
                      <a:solidFill>
                        <a:srgbClr val="A6A6A6"/>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986338313"/>
                  </a:ext>
                </a:extLst>
              </a:tr>
              <a:tr h="334806">
                <a:tc>
                  <a:txBody>
                    <a:bodyPr/>
                    <a:lstStyle/>
                    <a:p>
                      <a:pPr algn="l" fontAlgn="ctr"/>
                      <a:endParaRPr lang="fr-FR" sz="11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vMerge="1">
                  <a:txBody>
                    <a:bodyPr/>
                    <a:lstStyle/>
                    <a:p>
                      <a:endParaRPr lang="fr-FR"/>
                    </a:p>
                  </a:txBody>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Tarifs offre de base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1" u="none" strike="noStrike">
                          <a:solidFill>
                            <a:srgbClr val="000000"/>
                          </a:solidFill>
                          <a:effectLst/>
                          <a:latin typeface="Calibri" panose="020F0502020204030204" pitchFamily="34" charset="0"/>
                        </a:rPr>
                        <a:t>Ecart vs. Tarif actuel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Tarifs offre de base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1" u="none" strike="noStrike">
                          <a:solidFill>
                            <a:srgbClr val="000000"/>
                          </a:solidFill>
                          <a:effectLst/>
                          <a:latin typeface="Calibri" panose="020F0502020204030204" pitchFamily="34" charset="0"/>
                        </a:rPr>
                        <a:t>Ecart vs. Tarif actuel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Tarifs offre de base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1" u="none" strike="noStrike">
                          <a:solidFill>
                            <a:srgbClr val="000000"/>
                          </a:solidFill>
                          <a:effectLst/>
                          <a:latin typeface="Calibri" panose="020F0502020204030204" pitchFamily="34" charset="0"/>
                        </a:rPr>
                        <a:t>Ecart vs. Tarif actuel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fr-FR" sz="1100" b="0" i="0" u="none" strike="noStrike">
                          <a:solidFill>
                            <a:srgbClr val="000000"/>
                          </a:solidFill>
                          <a:effectLst/>
                          <a:latin typeface="Calibri" panose="020F0502020204030204" pitchFamily="34" charset="0"/>
                        </a:rPr>
                        <a:t>Tarif 2019</a:t>
                      </a:r>
                    </a:p>
                  </a:txBody>
                  <a:tcPr marL="0" marR="0" marT="0"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Assiette 2018</a:t>
                      </a:r>
                    </a:p>
                  </a:txBody>
                  <a:tcPr marL="0" marR="0" marT="0"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xmlns="" val="859606688"/>
                  </a:ext>
                </a:extLst>
              </a:tr>
              <a:tr h="167403">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1"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1"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1"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A6A6A6"/>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A6A6A6"/>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77073980"/>
                  </a:ext>
                </a:extLst>
              </a:tr>
              <a:tr h="502209">
                <a:tc gridSpan="2">
                  <a:txBody>
                    <a:bodyPr/>
                    <a:lstStyle/>
                    <a:p>
                      <a:pPr algn="ctr" fontAlgn="ctr"/>
                      <a:r>
                        <a:rPr lang="fr-FR" sz="1100" b="1" i="0" u="none" strike="noStrike">
                          <a:solidFill>
                            <a:srgbClr val="000000"/>
                          </a:solidFill>
                          <a:effectLst/>
                          <a:latin typeface="Calibri" panose="020F0502020204030204" pitchFamily="34" charset="0"/>
                        </a:rPr>
                        <a:t>Abonnement  en  € H.T. / an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de-DE" sz="1100" b="1" i="0" u="none" strike="noStrike">
                          <a:solidFill>
                            <a:srgbClr val="000000"/>
                          </a:solidFill>
                          <a:effectLst/>
                          <a:latin typeface="Calibri" panose="020F0502020204030204" pitchFamily="34" charset="0"/>
                        </a:rPr>
                        <a:t>Agur :3900 + 1%/an</a:t>
                      </a:r>
                      <a:br>
                        <a:rPr lang="de-DE" sz="1100" b="1" i="0" u="none" strike="noStrike">
                          <a:solidFill>
                            <a:srgbClr val="000000"/>
                          </a:solidFill>
                          <a:effectLst/>
                          <a:latin typeface="Calibri" panose="020F0502020204030204" pitchFamily="34" charset="0"/>
                        </a:rPr>
                      </a:br>
                      <a:r>
                        <a:rPr lang="de-DE" sz="1100" b="1" i="0" u="none" strike="noStrike">
                          <a:solidFill>
                            <a:srgbClr val="000000"/>
                          </a:solidFill>
                          <a:effectLst/>
                          <a:latin typeface="Calibri" panose="020F0502020204030204" pitchFamily="34" charset="0"/>
                        </a:rPr>
                        <a:t>SAUR : 3999 + 1,05%/an</a:t>
                      </a:r>
                      <a:br>
                        <a:rPr lang="de-DE" sz="1100" b="1" i="0" u="none" strike="noStrike">
                          <a:solidFill>
                            <a:srgbClr val="000000"/>
                          </a:solidFill>
                          <a:effectLst/>
                          <a:latin typeface="Calibri" panose="020F0502020204030204" pitchFamily="34" charset="0"/>
                        </a:rPr>
                      </a:br>
                      <a:r>
                        <a:rPr lang="de-DE" sz="1100" b="1" i="0" u="none" strike="noStrike">
                          <a:solidFill>
                            <a:srgbClr val="000000"/>
                          </a:solidFill>
                          <a:effectLst/>
                          <a:latin typeface="Calibri" panose="020F0502020204030204" pitchFamily="34" charset="0"/>
                        </a:rPr>
                        <a:t>Veolia : 3900 +0,3%/an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18,00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17,00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-22,4%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21,90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3 875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7831065"/>
                  </a:ext>
                </a:extLst>
              </a:tr>
              <a:tr h="167403">
                <a:tc>
                  <a:txBody>
                    <a:bodyPr/>
                    <a:lstStyle/>
                    <a:p>
                      <a:pPr algn="ctr"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chemeClr val="tx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74193207"/>
                  </a:ext>
                </a:extLst>
              </a:tr>
              <a:tr h="502209">
                <a:tc gridSpan="2">
                  <a:txBody>
                    <a:bodyPr/>
                    <a:lstStyle/>
                    <a:p>
                      <a:pPr algn="ctr" fontAlgn="ctr"/>
                      <a:r>
                        <a:rPr lang="fr-FR" sz="1100" b="1" i="0" u="none" strike="noStrike">
                          <a:solidFill>
                            <a:srgbClr val="000000"/>
                          </a:solidFill>
                          <a:effectLst/>
                          <a:latin typeface="Calibri" panose="020F0502020204030204" pitchFamily="34" charset="0"/>
                        </a:rPr>
                        <a:t>Part proportionnelle en € H.T. / m</a:t>
                      </a:r>
                      <a:r>
                        <a:rPr lang="fr-FR" sz="1100" b="1" i="0" u="none" strike="noStrike" baseline="30000">
                          <a:solidFill>
                            <a:srgbClr val="000000"/>
                          </a:solidFill>
                          <a:effectLst/>
                          <a:latin typeface="Calibri" panose="020F0502020204030204" pitchFamily="34" charset="0"/>
                        </a:rPr>
                        <a:t>3</a:t>
                      </a: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de-DE" sz="1100" b="1" i="0" u="none" strike="noStrike" dirty="0" err="1">
                          <a:solidFill>
                            <a:srgbClr val="000000"/>
                          </a:solidFill>
                          <a:effectLst/>
                          <a:latin typeface="Calibri" panose="020F0502020204030204" pitchFamily="34" charset="0"/>
                        </a:rPr>
                        <a:t>Agur</a:t>
                      </a:r>
                      <a:r>
                        <a:rPr lang="de-DE" sz="1100" b="1" i="0" u="none" strike="noStrike" dirty="0">
                          <a:solidFill>
                            <a:srgbClr val="000000"/>
                          </a:solidFill>
                          <a:effectLst/>
                          <a:latin typeface="Calibri" panose="020F0502020204030204" pitchFamily="34" charset="0"/>
                        </a:rPr>
                        <a:t> : 329 000 +0,5%/an</a:t>
                      </a:r>
                      <a:br>
                        <a:rPr lang="de-DE" sz="1100" b="1" i="0" u="none" strike="noStrike" dirty="0">
                          <a:solidFill>
                            <a:srgbClr val="000000"/>
                          </a:solidFill>
                          <a:effectLst/>
                          <a:latin typeface="Calibri" panose="020F0502020204030204" pitchFamily="34" charset="0"/>
                        </a:rPr>
                      </a:br>
                      <a:r>
                        <a:rPr lang="de-DE" sz="1100" b="1" i="0" u="none" strike="noStrike" dirty="0">
                          <a:solidFill>
                            <a:srgbClr val="000000"/>
                          </a:solidFill>
                          <a:effectLst/>
                          <a:latin typeface="Calibri" panose="020F0502020204030204" pitchFamily="34" charset="0"/>
                        </a:rPr>
                        <a:t>SAUR : 337 277 +1,05%/an</a:t>
                      </a:r>
                      <a:br>
                        <a:rPr lang="de-DE" sz="1100" b="1" i="0" u="none" strike="noStrike" dirty="0">
                          <a:solidFill>
                            <a:srgbClr val="000000"/>
                          </a:solidFill>
                          <a:effectLst/>
                          <a:latin typeface="Calibri" panose="020F0502020204030204" pitchFamily="34" charset="0"/>
                        </a:rPr>
                      </a:br>
                      <a:r>
                        <a:rPr lang="de-DE" sz="1100" b="1" i="0" u="none" strike="noStrike" dirty="0">
                          <a:solidFill>
                            <a:srgbClr val="000000"/>
                          </a:solidFill>
                          <a:effectLst/>
                          <a:latin typeface="Calibri" panose="020F0502020204030204" pitchFamily="34" charset="0"/>
                        </a:rPr>
                        <a:t>Veolia : 331 500 + 0,3%/an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0,76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-39,0%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0,6625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0,68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dirty="0">
                          <a:solidFill>
                            <a:srgbClr val="FF0000"/>
                          </a:solidFill>
                          <a:effectLst/>
                          <a:latin typeface="Calibri" panose="020F0502020204030204" pitchFamily="34" charset="0"/>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1,245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326 358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3619848"/>
                  </a:ext>
                </a:extLst>
              </a:tr>
              <a:tr h="167403">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dirty="0">
                        <a:solidFill>
                          <a:schemeClr val="tx1"/>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64007182"/>
                  </a:ext>
                </a:extLst>
              </a:tr>
              <a:tr h="167403">
                <a:tc gridSpan="2">
                  <a:txBody>
                    <a:bodyPr/>
                    <a:lstStyle/>
                    <a:p>
                      <a:pPr algn="ctr" fontAlgn="ctr"/>
                      <a:r>
                        <a:rPr lang="fr-FR" sz="1100" b="1" i="0" u="none" strike="noStrike">
                          <a:solidFill>
                            <a:srgbClr val="000000"/>
                          </a:solidFill>
                          <a:effectLst/>
                          <a:latin typeface="Calibri" panose="020F0502020204030204" pitchFamily="34" charset="0"/>
                        </a:rPr>
                        <a:t>Pluvial</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20000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17590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154,7%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chemeClr val="tx1"/>
                          </a:solidFill>
                          <a:effectLst/>
                          <a:latin typeface="Calibri" panose="020F0502020204030204" pitchFamily="34" charset="0"/>
                        </a:rPr>
                        <a:t>20000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dirty="0">
                          <a:solidFill>
                            <a:srgbClr val="FF0000"/>
                          </a:solidFill>
                          <a:effectLst/>
                          <a:latin typeface="Calibri" panose="020F0502020204030204" pitchFamily="34" charset="0"/>
                        </a:rPr>
                        <a:t>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rgbClr val="000000"/>
                          </a:solidFill>
                          <a:effectLst/>
                          <a:latin typeface="Calibri" panose="020F0502020204030204" pitchFamily="34" charset="0"/>
                        </a:rPr>
                        <a:t>6907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31561969"/>
                  </a:ext>
                </a:extLst>
              </a:tr>
              <a:tr h="167403">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dirty="0">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91470166"/>
                  </a:ext>
                </a:extLst>
              </a:tr>
              <a:tr h="502209">
                <a:tc gridSpan="2">
                  <a:txBody>
                    <a:bodyPr/>
                    <a:lstStyle/>
                    <a:p>
                      <a:pPr algn="ctr" fontAlgn="ctr"/>
                      <a:r>
                        <a:rPr lang="fr-FR" sz="1100" b="1" i="0" u="none" strike="noStrike">
                          <a:solidFill>
                            <a:srgbClr val="000000"/>
                          </a:solidFill>
                          <a:effectLst/>
                          <a:latin typeface="Calibri" panose="020F0502020204030204" pitchFamily="34" charset="0"/>
                        </a:rPr>
                        <a:t>Matières vidange</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1100" b="1" i="0" u="none" strike="noStrike">
                          <a:solidFill>
                            <a:srgbClr val="000000"/>
                          </a:solidFill>
                          <a:effectLst/>
                          <a:latin typeface="Calibri" panose="020F0502020204030204" pitchFamily="34" charset="0"/>
                        </a:rPr>
                        <a:t>Agur : 400</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SAUR : 219</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Veolia : 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15,90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dirty="0">
                          <a:solidFill>
                            <a:srgbClr val="FF0000"/>
                          </a:solidFill>
                          <a:effectLs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dirty="0">
                          <a:solidFill>
                            <a:srgbClr val="000000"/>
                          </a:solidFill>
                          <a:effectLst/>
                          <a:latin typeface="Calibri" panose="020F0502020204030204" pitchFamily="34" charset="0"/>
                        </a:rPr>
                        <a:t>14,00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11,44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436 (2017)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73159196"/>
                  </a:ext>
                </a:extLst>
              </a:tr>
              <a:tr h="167403">
                <a:tc>
                  <a:txBody>
                    <a:bodyPr/>
                    <a:lstStyle/>
                    <a:p>
                      <a:pPr algn="ctr"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76042599"/>
                  </a:ext>
                </a:extLst>
              </a:tr>
              <a:tr h="502209">
                <a:tc gridSpan="2">
                  <a:txBody>
                    <a:bodyPr/>
                    <a:lstStyle/>
                    <a:p>
                      <a:pPr algn="ctr" fontAlgn="ctr"/>
                      <a:r>
                        <a:rPr lang="fr-FR" sz="1100" b="1" i="0" u="none" strike="noStrike" dirty="0">
                          <a:solidFill>
                            <a:srgbClr val="000000"/>
                          </a:solidFill>
                          <a:effectLst/>
                          <a:latin typeface="Calibri" panose="020F0502020204030204" pitchFamily="34" charset="0"/>
                        </a:rPr>
                        <a:t>Lixiviats</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1100" b="1" i="0" u="none" strike="noStrike">
                          <a:solidFill>
                            <a:srgbClr val="000000"/>
                          </a:solidFill>
                          <a:effectLst/>
                          <a:latin typeface="Calibri" panose="020F0502020204030204" pitchFamily="34" charset="0"/>
                        </a:rPr>
                        <a:t>Agur : /</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SAUR : /</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Veolia : 450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22,00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1" u="none" strike="noStrike">
                          <a:solidFill>
                            <a:srgbClr val="FF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4261576"/>
                  </a:ext>
                </a:extLst>
              </a:tr>
              <a:tr h="167403">
                <a:tc>
                  <a:txBody>
                    <a:bodyPr/>
                    <a:lstStyle/>
                    <a:p>
                      <a:pPr algn="ctr"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100" b="1" i="1" u="none" strike="noStrike">
                        <a:solidFill>
                          <a:srgbClr val="FF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739264296"/>
                  </a:ext>
                </a:extLst>
              </a:tr>
              <a:tr h="334806">
                <a:tc gridSpan="2">
                  <a:txBody>
                    <a:bodyPr/>
                    <a:lstStyle/>
                    <a:p>
                      <a:pPr algn="ctr" fontAlgn="ctr"/>
                      <a:r>
                        <a:rPr lang="fr-FR" sz="1100" b="1" i="0" u="none" strike="noStrike">
                          <a:solidFill>
                            <a:srgbClr val="000000"/>
                          </a:solidFill>
                          <a:effectLst/>
                          <a:latin typeface="Calibri" panose="020F0502020204030204" pitchFamily="34" charset="0"/>
                        </a:rPr>
                        <a:t>Contrôle branchement (cession)</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fr-FR" sz="11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130,00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150,00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100" b="1" i="0" u="none" strike="noStrike">
                          <a:solidFill>
                            <a:srgbClr val="000000"/>
                          </a:solidFill>
                          <a:effectLst/>
                          <a:latin typeface="Calibri" panose="020F0502020204030204" pitchFamily="34" charset="0"/>
                        </a:rPr>
                        <a:t>150,00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fr-FR" sz="1100" b="1"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ctr"/>
                      <a:endParaRPr lang="fr-FR" sz="11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1484581635"/>
                  </a:ext>
                </a:extLst>
              </a:tr>
            </a:tbl>
          </a:graphicData>
        </a:graphic>
      </p:graphicFrame>
      <p:sp>
        <p:nvSpPr>
          <p:cNvPr id="6" name="ZoneTexte 5">
            <a:extLst>
              <a:ext uri="{FF2B5EF4-FFF2-40B4-BE49-F238E27FC236}">
                <a16:creationId xmlns:a16="http://schemas.microsoft.com/office/drawing/2014/main" xmlns="" id="{45C03923-8258-4D68-82A9-83EE369AFC96}"/>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2601518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39722" y="-204485"/>
            <a:ext cx="8923338"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SIMULATION DE FACTURE 120 M3 – OFFRE BASE </a:t>
            </a:r>
          </a:p>
        </p:txBody>
      </p:sp>
      <p:sp>
        <p:nvSpPr>
          <p:cNvPr id="24579" name="Text Box 41"/>
          <p:cNvSpPr txBox="1">
            <a:spLocks noChangeArrowheads="1"/>
          </p:cNvSpPr>
          <p:nvPr/>
        </p:nvSpPr>
        <p:spPr bwMode="auto">
          <a:xfrm>
            <a:off x="139722" y="810775"/>
            <a:ext cx="8572500" cy="954107"/>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r>
              <a:rPr lang="fr-FR" sz="1400" dirty="0"/>
              <a:t>Les simulations de facture sont les suivantes </a:t>
            </a:r>
            <a:r>
              <a:rPr lang="fr-FR" sz="1400" u="sng" dirty="0"/>
              <a:t>à part Collectivité inchangée</a:t>
            </a:r>
          </a:p>
          <a:p>
            <a:pPr marL="177800" indent="-177800" algn="just">
              <a:buFont typeface="Arial" pitchFamily="34" charset="0"/>
              <a:buChar char="•"/>
            </a:pPr>
            <a:r>
              <a:rPr lang="fr-FR" sz="1400" u="sng" dirty="0"/>
              <a:t>Veolia</a:t>
            </a:r>
            <a:r>
              <a:rPr lang="fr-FR" sz="1400" dirty="0"/>
              <a:t> :			Baisse de 26,2% de la facture assainissement (-42,4% part délégataire)</a:t>
            </a:r>
          </a:p>
          <a:p>
            <a:pPr marL="177800" indent="-177800" algn="just">
              <a:buFont typeface="Arial" pitchFamily="34" charset="0"/>
              <a:buChar char="•"/>
            </a:pPr>
            <a:r>
              <a:rPr lang="fr-FR" sz="1400" u="sng" dirty="0"/>
              <a:t>SAUR </a:t>
            </a:r>
            <a:r>
              <a:rPr lang="fr-FR" sz="1400" dirty="0"/>
              <a:t>: 			Baisse de 25,8% de la facture assainissement (-41,9% part délégataire)</a:t>
            </a:r>
          </a:p>
          <a:p>
            <a:pPr marL="177800" indent="-177800" algn="just">
              <a:buFont typeface="Arial" pitchFamily="34" charset="0"/>
              <a:buChar char="•"/>
            </a:pPr>
            <a:r>
              <a:rPr lang="fr-FR" sz="1400" u="sng" dirty="0" err="1"/>
              <a:t>Agur</a:t>
            </a:r>
            <a:r>
              <a:rPr lang="fr-FR" sz="1400" dirty="0"/>
              <a:t> :			Baisse de 22,3% de la facture assainissement (-36,3% part délégataire)</a:t>
            </a:r>
          </a:p>
        </p:txBody>
      </p:sp>
      <p:sp>
        <p:nvSpPr>
          <p:cNvPr id="8" name="ZoneTexte 7"/>
          <p:cNvSpPr txBox="1"/>
          <p:nvPr/>
        </p:nvSpPr>
        <p:spPr bwMode="auto">
          <a:xfrm>
            <a:off x="5904417" y="5785519"/>
            <a:ext cx="792162" cy="307777"/>
          </a:xfrm>
          <a:prstGeom prst="rect">
            <a:avLst/>
          </a:prstGeom>
          <a:solidFill>
            <a:srgbClr val="FFFFFF"/>
          </a:solidFill>
          <a:ln w="28575">
            <a:solidFill>
              <a:srgbClr val="92D050"/>
            </a:solidFill>
            <a:miter lim="800000"/>
            <a:headEnd/>
            <a:tailEnd/>
          </a:ln>
          <a:effectLst/>
        </p:spPr>
        <p:txBody>
          <a:bodyPr anchor="ctr">
            <a:spAutoFit/>
          </a:bodyPr>
          <a:lstStyle/>
          <a:p>
            <a:pPr marL="265113" indent="-265113">
              <a:spcBef>
                <a:spcPct val="20000"/>
              </a:spcBef>
              <a:buFont typeface="Wingdings" pitchFamily="2" charset="2"/>
              <a:buNone/>
              <a:defRPr/>
            </a:pPr>
            <a:r>
              <a:rPr lang="fr-FR" sz="1400" kern="0" dirty="0"/>
              <a:t>-25,8</a:t>
            </a:r>
            <a:r>
              <a:rPr lang="fr-FR" sz="1400" kern="0" dirty="0">
                <a:latin typeface="+mn-lt"/>
                <a:cs typeface="+mn-cs"/>
              </a:rPr>
              <a:t>%</a:t>
            </a:r>
          </a:p>
        </p:txBody>
      </p:sp>
      <p:sp>
        <p:nvSpPr>
          <p:cNvPr id="20" name="ZoneTexte 19"/>
          <p:cNvSpPr txBox="1"/>
          <p:nvPr/>
        </p:nvSpPr>
        <p:spPr bwMode="auto">
          <a:xfrm>
            <a:off x="4642576" y="5784919"/>
            <a:ext cx="790575" cy="307777"/>
          </a:xfrm>
          <a:prstGeom prst="rect">
            <a:avLst/>
          </a:prstGeom>
          <a:solidFill>
            <a:srgbClr val="FFFFFF"/>
          </a:solidFill>
          <a:ln w="28575">
            <a:solidFill>
              <a:srgbClr val="0000FF"/>
            </a:solidFill>
            <a:miter lim="800000"/>
            <a:headEnd/>
            <a:tailEnd/>
          </a:ln>
          <a:effectLst/>
        </p:spPr>
        <p:txBody>
          <a:bodyPr anchor="ctr">
            <a:spAutoFit/>
          </a:bodyPr>
          <a:lstStyle/>
          <a:p>
            <a:pPr marL="265113" indent="-265113" algn="ctr">
              <a:spcBef>
                <a:spcPct val="20000"/>
              </a:spcBef>
              <a:buFont typeface="Wingdings" pitchFamily="2" charset="2"/>
              <a:buNone/>
              <a:defRPr/>
            </a:pPr>
            <a:r>
              <a:rPr lang="fr-FR" sz="1400" kern="0" dirty="0">
                <a:latin typeface="+mn-lt"/>
                <a:cs typeface="+mn-cs"/>
              </a:rPr>
              <a:t>-22,3%</a:t>
            </a:r>
          </a:p>
        </p:txBody>
      </p:sp>
      <p:sp>
        <p:nvSpPr>
          <p:cNvPr id="9" name="ZoneTexte 8"/>
          <p:cNvSpPr txBox="1"/>
          <p:nvPr/>
        </p:nvSpPr>
        <p:spPr bwMode="auto">
          <a:xfrm>
            <a:off x="7236222" y="5784919"/>
            <a:ext cx="792162" cy="307777"/>
          </a:xfrm>
          <a:prstGeom prst="rect">
            <a:avLst/>
          </a:prstGeom>
          <a:solidFill>
            <a:srgbClr val="FFFFFF"/>
          </a:solidFill>
          <a:ln w="28575">
            <a:solidFill>
              <a:srgbClr val="FF0000"/>
            </a:solidFill>
            <a:miter lim="800000"/>
            <a:headEnd/>
            <a:tailEnd/>
          </a:ln>
          <a:effectLst/>
        </p:spPr>
        <p:txBody>
          <a:bodyPr anchor="ctr">
            <a:spAutoFit/>
          </a:bodyPr>
          <a:lstStyle/>
          <a:p>
            <a:pPr marL="265113" indent="-265113">
              <a:spcBef>
                <a:spcPct val="20000"/>
              </a:spcBef>
              <a:buFont typeface="Wingdings" pitchFamily="2" charset="2"/>
              <a:buNone/>
              <a:defRPr/>
            </a:pPr>
            <a:r>
              <a:rPr lang="fr-FR" sz="1400" kern="0" dirty="0">
                <a:latin typeface="+mn-lt"/>
                <a:cs typeface="+mn-cs"/>
              </a:rPr>
              <a:t>-26,2%</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41</a:t>
            </a:fld>
            <a:endParaRPr lang="fr-FR"/>
          </a:p>
        </p:txBody>
      </p:sp>
      <p:sp>
        <p:nvSpPr>
          <p:cNvPr id="10" name="ZoneTexte 9">
            <a:extLst>
              <a:ext uri="{FF2B5EF4-FFF2-40B4-BE49-F238E27FC236}">
                <a16:creationId xmlns:a16="http://schemas.microsoft.com/office/drawing/2014/main" xmlns="" id="{2FB203E4-CA6D-40B9-9259-63A34EC968D5}"/>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pic>
        <p:nvPicPr>
          <p:cNvPr id="5" name="Image 4">
            <a:extLst>
              <a:ext uri="{FF2B5EF4-FFF2-40B4-BE49-F238E27FC236}">
                <a16:creationId xmlns:a16="http://schemas.microsoft.com/office/drawing/2014/main" xmlns="" id="{B14E79A2-6EB1-4BE8-9716-D3F1EC7BB3ED}"/>
              </a:ext>
            </a:extLst>
          </p:cNvPr>
          <p:cNvPicPr>
            <a:picLocks noChangeAspect="1"/>
          </p:cNvPicPr>
          <p:nvPr/>
        </p:nvPicPr>
        <p:blipFill>
          <a:blip r:embed="rId2"/>
          <a:stretch>
            <a:fillRect/>
          </a:stretch>
        </p:blipFill>
        <p:spPr>
          <a:xfrm>
            <a:off x="467544" y="1934103"/>
            <a:ext cx="7422729" cy="3439113"/>
          </a:xfrm>
          <a:prstGeom prst="rect">
            <a:avLst/>
          </a:prstGeom>
        </p:spPr>
      </p:pic>
    </p:spTree>
    <p:extLst>
      <p:ext uri="{BB962C8B-B14F-4D97-AF65-F5344CB8AC3E}">
        <p14:creationId xmlns:p14="http://schemas.microsoft.com/office/powerpoint/2010/main" val="2075750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6452EF6E-DA63-49DB-9C07-87460BF09FDD}"/>
              </a:ext>
            </a:extLst>
          </p:cNvPr>
          <p:cNvPicPr>
            <a:picLocks noChangeAspect="1"/>
          </p:cNvPicPr>
          <p:nvPr/>
        </p:nvPicPr>
        <p:blipFill>
          <a:blip r:embed="rId2"/>
          <a:stretch>
            <a:fillRect/>
          </a:stretch>
        </p:blipFill>
        <p:spPr>
          <a:xfrm>
            <a:off x="540324" y="3534856"/>
            <a:ext cx="6786643" cy="2411010"/>
          </a:xfrm>
          <a:prstGeom prst="rect">
            <a:avLst/>
          </a:prstGeom>
        </p:spPr>
      </p:pic>
      <p:sp>
        <p:nvSpPr>
          <p:cNvPr id="4" name="Titre 1"/>
          <p:cNvSpPr txBox="1">
            <a:spLocks/>
          </p:cNvSpPr>
          <p:nvPr/>
        </p:nvSpPr>
        <p:spPr bwMode="auto">
          <a:xfrm>
            <a:off x="130257" y="-81812"/>
            <a:ext cx="8923338"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COMPARAISON DES FORMULES D’INDEXATION</a:t>
            </a:r>
          </a:p>
        </p:txBody>
      </p:sp>
      <p:sp>
        <p:nvSpPr>
          <p:cNvPr id="23555" name="Text Box 41"/>
          <p:cNvSpPr txBox="1">
            <a:spLocks noChangeArrowheads="1"/>
          </p:cNvSpPr>
          <p:nvPr/>
        </p:nvSpPr>
        <p:spPr bwMode="auto">
          <a:xfrm>
            <a:off x="130257" y="1001436"/>
            <a:ext cx="8572500" cy="461665"/>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r>
              <a:rPr lang="fr-FR" sz="1200" dirty="0"/>
              <a:t>Les formules proposées par les candidats utilisent globalement les mêmes indices et conduisent à des évolutions assez proches</a:t>
            </a:r>
          </a:p>
        </p:txBody>
      </p:sp>
      <p:sp>
        <p:nvSpPr>
          <p:cNvPr id="7" name="ZoneTexte 6"/>
          <p:cNvSpPr txBox="1"/>
          <p:nvPr/>
        </p:nvSpPr>
        <p:spPr bwMode="auto">
          <a:xfrm>
            <a:off x="6553200" y="3340366"/>
            <a:ext cx="1080120" cy="307777"/>
          </a:xfrm>
          <a:prstGeom prst="rect">
            <a:avLst/>
          </a:prstGeom>
          <a:solidFill>
            <a:srgbClr val="FFFFFF"/>
          </a:solidFill>
          <a:ln w="28575">
            <a:solidFill>
              <a:srgbClr val="FF0000"/>
            </a:solidFill>
            <a:miter lim="800000"/>
            <a:headEnd/>
            <a:tailEnd/>
          </a:ln>
          <a:effectLst/>
        </p:spPr>
        <p:txBody>
          <a:bodyPr wrap="square" anchor="ctr">
            <a:spAutoFit/>
          </a:bodyPr>
          <a:lstStyle/>
          <a:p>
            <a:pPr marL="265113" indent="-265113">
              <a:spcBef>
                <a:spcPct val="20000"/>
              </a:spcBef>
              <a:buFont typeface="Wingdings" pitchFamily="2" charset="2"/>
              <a:buNone/>
              <a:defRPr/>
            </a:pPr>
            <a:r>
              <a:rPr lang="fr-FR" sz="1400" kern="0" dirty="0">
                <a:latin typeface="+mn-lt"/>
                <a:cs typeface="+mn-cs"/>
              </a:rPr>
              <a:t>+0,6%/an</a:t>
            </a:r>
          </a:p>
        </p:txBody>
      </p:sp>
      <p:sp>
        <p:nvSpPr>
          <p:cNvPr id="8" name="ZoneTexte 7"/>
          <p:cNvSpPr txBox="1"/>
          <p:nvPr/>
        </p:nvSpPr>
        <p:spPr bwMode="auto">
          <a:xfrm>
            <a:off x="4644008" y="3347947"/>
            <a:ext cx="1079847" cy="307777"/>
          </a:xfrm>
          <a:prstGeom prst="rect">
            <a:avLst/>
          </a:prstGeom>
          <a:solidFill>
            <a:srgbClr val="FFFFFF"/>
          </a:solidFill>
          <a:ln w="28575">
            <a:solidFill>
              <a:srgbClr val="0000FF"/>
            </a:solidFill>
            <a:miter lim="800000"/>
            <a:headEnd/>
            <a:tailEnd/>
          </a:ln>
          <a:effectLst/>
        </p:spPr>
        <p:txBody>
          <a:bodyPr wrap="square" anchor="ctr">
            <a:spAutoFit/>
          </a:bodyPr>
          <a:lstStyle/>
          <a:p>
            <a:pPr marL="265113" indent="-265113" algn="ctr">
              <a:spcBef>
                <a:spcPct val="20000"/>
              </a:spcBef>
              <a:buFont typeface="Wingdings" pitchFamily="2" charset="2"/>
              <a:buNone/>
              <a:defRPr/>
            </a:pPr>
            <a:r>
              <a:rPr lang="fr-FR" sz="1400" kern="0" dirty="0">
                <a:latin typeface="+mn-lt"/>
                <a:cs typeface="+mn-cs"/>
              </a:rPr>
              <a:t>+0,6%/an</a:t>
            </a:r>
          </a:p>
        </p:txBody>
      </p:sp>
      <p:sp>
        <p:nvSpPr>
          <p:cNvPr id="9" name="ZoneTexte 8"/>
          <p:cNvSpPr txBox="1"/>
          <p:nvPr/>
        </p:nvSpPr>
        <p:spPr>
          <a:xfrm>
            <a:off x="1259632" y="1916832"/>
            <a:ext cx="2016224" cy="523220"/>
          </a:xfrm>
          <a:prstGeom prst="rect">
            <a:avLst/>
          </a:prstGeom>
          <a:noFill/>
        </p:spPr>
        <p:txBody>
          <a:bodyPr wrap="square" rtlCol="0">
            <a:spAutoFit/>
          </a:bodyPr>
          <a:lstStyle/>
          <a:p>
            <a:r>
              <a:rPr lang="fr-FR" sz="1400" dirty="0"/>
              <a:t>Décomposition de la formule :</a:t>
            </a:r>
          </a:p>
        </p:txBody>
      </p:sp>
      <p:graphicFrame>
        <p:nvGraphicFramePr>
          <p:cNvPr id="2" name="Tableau 1"/>
          <p:cNvGraphicFramePr>
            <a:graphicFrameLocks noGrp="1"/>
          </p:cNvGraphicFramePr>
          <p:nvPr>
            <p:extLst>
              <p:ext uri="{D42A27DB-BD31-4B8C-83A1-F6EECF244321}">
                <p14:modId xmlns:p14="http://schemas.microsoft.com/office/powerpoint/2010/main" val="331416661"/>
              </p:ext>
            </p:extLst>
          </p:nvPr>
        </p:nvGraphicFramePr>
        <p:xfrm>
          <a:off x="3286720" y="1772816"/>
          <a:ext cx="4669655" cy="1132324"/>
        </p:xfrm>
        <a:graphic>
          <a:graphicData uri="http://schemas.openxmlformats.org/drawingml/2006/table">
            <a:tbl>
              <a:tblPr/>
              <a:tblGrid>
                <a:gridCol w="2107040">
                  <a:extLst>
                    <a:ext uri="{9D8B030D-6E8A-4147-A177-3AD203B41FA5}">
                      <a16:colId xmlns:a16="http://schemas.microsoft.com/office/drawing/2014/main" xmlns="" val="2336534728"/>
                    </a:ext>
                  </a:extLst>
                </a:gridCol>
                <a:gridCol w="1050448">
                  <a:extLst>
                    <a:ext uri="{9D8B030D-6E8A-4147-A177-3AD203B41FA5}">
                      <a16:colId xmlns:a16="http://schemas.microsoft.com/office/drawing/2014/main" xmlns="" val="2920717716"/>
                    </a:ext>
                  </a:extLst>
                </a:gridCol>
                <a:gridCol w="657962">
                  <a:extLst>
                    <a:ext uri="{9D8B030D-6E8A-4147-A177-3AD203B41FA5}">
                      <a16:colId xmlns:a16="http://schemas.microsoft.com/office/drawing/2014/main" xmlns="" val="3972372608"/>
                    </a:ext>
                  </a:extLst>
                </a:gridCol>
                <a:gridCol w="854205">
                  <a:extLst>
                    <a:ext uri="{9D8B030D-6E8A-4147-A177-3AD203B41FA5}">
                      <a16:colId xmlns:a16="http://schemas.microsoft.com/office/drawing/2014/main" xmlns="" val="236828125"/>
                    </a:ext>
                  </a:extLst>
                </a:gridCol>
              </a:tblGrid>
              <a:tr h="190500">
                <a:tc>
                  <a:txBody>
                    <a:bodyPr/>
                    <a:lstStyle/>
                    <a:p>
                      <a:pPr algn="ctr" fontAlgn="b"/>
                      <a:endParaRPr lang="fr-FR" sz="1200" b="0" i="0" u="none" strike="noStrike" dirty="0">
                        <a:solidFill>
                          <a:srgbClr val="000000"/>
                        </a:solidFill>
                        <a:effectLst/>
                        <a:latin typeface="+mn-lt"/>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err="1">
                          <a:solidFill>
                            <a:srgbClr val="000000"/>
                          </a:solidFill>
                          <a:effectLst/>
                          <a:latin typeface="+mn-lt"/>
                        </a:rPr>
                        <a:t>Agur</a:t>
                      </a:r>
                      <a:endParaRPr lang="fr-FR" sz="1200" b="0" i="0" u="none" strike="noStrike" dirty="0">
                        <a:solidFill>
                          <a:srgbClr val="000000"/>
                        </a:solidFill>
                        <a:effectLst/>
                        <a:latin typeface="+mn-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fr-FR" sz="1200" b="0" i="0" u="none" strike="noStrike" dirty="0">
                          <a:solidFill>
                            <a:srgbClr val="000000"/>
                          </a:solidFill>
                          <a:effectLst/>
                          <a:latin typeface="+mn-lt"/>
                        </a:rPr>
                        <a:t>SAUR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FR" sz="1200" b="0" i="0" u="none" strike="noStrike">
                          <a:solidFill>
                            <a:srgbClr val="000000"/>
                          </a:solidFill>
                          <a:effectLst/>
                          <a:latin typeface="+mn-lt"/>
                        </a:rPr>
                        <a:t>Veolia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005316600"/>
                  </a:ext>
                </a:extLst>
              </a:tr>
              <a:tr h="190500">
                <a:tc>
                  <a:txBody>
                    <a:bodyPr/>
                    <a:lstStyle/>
                    <a:p>
                      <a:pPr algn="ctr" fontAlgn="b"/>
                      <a:r>
                        <a:rPr lang="fr-FR" sz="1200" b="0" i="0" u="none" strike="noStrike" dirty="0">
                          <a:solidFill>
                            <a:srgbClr val="000000"/>
                          </a:solidFill>
                          <a:effectLst/>
                          <a:latin typeface="+mn-lt"/>
                        </a:rPr>
                        <a:t>Fixe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mn-lt"/>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a:solidFill>
                            <a:srgbClr val="000000"/>
                          </a:solidFill>
                          <a:effectLst/>
                          <a:latin typeface="+mn-lt"/>
                          <a:ea typeface="+mn-ea"/>
                          <a:cs typeface="+mn-cs"/>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2579421"/>
                  </a:ext>
                </a:extLst>
              </a:tr>
              <a:tr h="195064">
                <a:tc>
                  <a:txBody>
                    <a:bodyPr/>
                    <a:lstStyle/>
                    <a:p>
                      <a:pPr algn="ctr" fontAlgn="b"/>
                      <a:r>
                        <a:rPr lang="fr-FR" sz="1200" b="0" i="0" u="none" strike="noStrike" dirty="0">
                          <a:solidFill>
                            <a:srgbClr val="000000"/>
                          </a:solidFill>
                          <a:effectLst/>
                          <a:latin typeface="+mn-lt"/>
                        </a:rPr>
                        <a:t>Salaire (ICHT-E)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n-lt"/>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0861711"/>
                  </a:ext>
                </a:extLst>
              </a:tr>
              <a:tr h="190500">
                <a:tc>
                  <a:txBody>
                    <a:bodyPr/>
                    <a:lstStyle/>
                    <a:p>
                      <a:pPr algn="ctr" fontAlgn="b"/>
                      <a:r>
                        <a:rPr lang="fr-FR" sz="1200" b="0" i="0" u="none" strike="noStrike">
                          <a:solidFill>
                            <a:srgbClr val="000000"/>
                          </a:solidFill>
                          <a:effectLst/>
                          <a:latin typeface="+mn-lt"/>
                        </a:rPr>
                        <a:t>Electricité (Moyenne Tension)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n-lt"/>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21715292"/>
                  </a:ext>
                </a:extLst>
              </a:tr>
              <a:tr h="25524">
                <a:tc>
                  <a:txBody>
                    <a:bodyPr/>
                    <a:lstStyle/>
                    <a:p>
                      <a:pPr algn="ctr" fontAlgn="b"/>
                      <a:r>
                        <a:rPr lang="fr-FR" sz="1200" b="0" i="0" u="none" strike="noStrike" dirty="0">
                          <a:solidFill>
                            <a:srgbClr val="000000"/>
                          </a:solidFill>
                          <a:effectLst/>
                          <a:latin typeface="+mn-lt"/>
                        </a:rPr>
                        <a:t>Travaux Publics (TP10a)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n-lt"/>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09016970"/>
                  </a:ext>
                </a:extLst>
              </a:tr>
              <a:tr h="58668">
                <a:tc>
                  <a:txBody>
                    <a:bodyPr/>
                    <a:lstStyle/>
                    <a:p>
                      <a:pPr algn="ctr" fontAlgn="b"/>
                      <a:r>
                        <a:rPr lang="fr-FR" sz="1200" b="0" i="0" u="none" strike="noStrike">
                          <a:solidFill>
                            <a:srgbClr val="000000"/>
                          </a:solidFill>
                          <a:effectLst/>
                          <a:latin typeface="+mn-lt"/>
                        </a:rPr>
                        <a:t>Divers (FSD2/FD)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mn-lt"/>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kern="1200" dirty="0">
                          <a:solidFill>
                            <a:srgbClr val="000000"/>
                          </a:solidFill>
                          <a:effectLst/>
                          <a:latin typeface="+mn-lt"/>
                          <a:ea typeface="+mn-ea"/>
                          <a:cs typeface="+mn-cs"/>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63025987"/>
                  </a:ext>
                </a:extLst>
              </a:tr>
            </a:tbl>
          </a:graphicData>
        </a:graphic>
      </p:graphicFrame>
      <p:sp>
        <p:nvSpPr>
          <p:cNvPr id="11" name="ZoneTexte 10"/>
          <p:cNvSpPr txBox="1"/>
          <p:nvPr/>
        </p:nvSpPr>
        <p:spPr bwMode="auto">
          <a:xfrm>
            <a:off x="6876255" y="3750850"/>
            <a:ext cx="1080120" cy="307777"/>
          </a:xfrm>
          <a:prstGeom prst="rect">
            <a:avLst/>
          </a:prstGeom>
          <a:solidFill>
            <a:srgbClr val="FFFFFF"/>
          </a:solidFill>
          <a:ln w="28575">
            <a:solidFill>
              <a:srgbClr val="92D050"/>
            </a:solidFill>
            <a:miter lim="800000"/>
            <a:headEnd/>
            <a:tailEnd/>
          </a:ln>
          <a:effectLst/>
        </p:spPr>
        <p:txBody>
          <a:bodyPr wrap="square" anchor="ctr">
            <a:spAutoFit/>
          </a:bodyPr>
          <a:lstStyle/>
          <a:p>
            <a:pPr marL="265113" indent="-265113">
              <a:spcBef>
                <a:spcPct val="20000"/>
              </a:spcBef>
              <a:buFont typeface="Wingdings" pitchFamily="2" charset="2"/>
              <a:buNone/>
              <a:defRPr/>
            </a:pPr>
            <a:r>
              <a:rPr lang="fr-FR" sz="1400" kern="0" dirty="0">
                <a:latin typeface="+mn-lt"/>
                <a:cs typeface="+mn-cs"/>
              </a:rPr>
              <a:t>+0,6%/an</a:t>
            </a:r>
          </a:p>
        </p:txBody>
      </p:sp>
      <p:sp>
        <p:nvSpPr>
          <p:cNvPr id="5" name="Espace réservé du numéro de diapositive 4"/>
          <p:cNvSpPr>
            <a:spLocks noGrp="1"/>
          </p:cNvSpPr>
          <p:nvPr>
            <p:ph type="sldNum" sz="quarter" idx="12"/>
          </p:nvPr>
        </p:nvSpPr>
        <p:spPr/>
        <p:txBody>
          <a:bodyPr/>
          <a:lstStyle/>
          <a:p>
            <a:fld id="{8D643344-2B0D-4561-82F5-68811833B7EE}" type="slidenum">
              <a:rPr lang="fr-FR" smtClean="0"/>
              <a:pPr/>
              <a:t>42</a:t>
            </a:fld>
            <a:endParaRPr lang="fr-FR"/>
          </a:p>
        </p:txBody>
      </p:sp>
    </p:spTree>
    <p:extLst>
      <p:ext uri="{BB962C8B-B14F-4D97-AF65-F5344CB8AC3E}">
        <p14:creationId xmlns:p14="http://schemas.microsoft.com/office/powerpoint/2010/main" val="337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0886" y="-78006"/>
            <a:ext cx="9144000" cy="1143000"/>
          </a:xfrm>
          <a:prstGeom prst="rect">
            <a:avLst/>
          </a:prstGeom>
          <a:noFill/>
          <a:ln w="9525">
            <a:noFill/>
            <a:miter lim="800000"/>
            <a:headEnd/>
            <a:tailEnd/>
          </a:ln>
        </p:spPr>
        <p:txBody>
          <a:bodyPr anchor="ctr"/>
          <a:lstStyle/>
          <a:p>
            <a:pPr eaLnBrk="0" hangingPunct="0">
              <a:defRPr/>
            </a:pPr>
            <a:r>
              <a:rPr lang="fr-FR" sz="1600" b="1" kern="0" dirty="0"/>
              <a:t>ANALYSE DES PROPOSITIONS APRES NEGOCIATION </a:t>
            </a:r>
          </a:p>
          <a:p>
            <a:pPr eaLnBrk="0" hangingPunct="0">
              <a:defRPr/>
            </a:pPr>
            <a:r>
              <a:rPr lang="fr-FR" sz="1600" b="1" kern="0" dirty="0">
                <a:latin typeface="+mj-lt"/>
                <a:ea typeface="+mj-ea"/>
                <a:cs typeface="+mj-cs"/>
              </a:rPr>
              <a:t>BORDEREAUX DES CANDIDATS – BRANCHEMENTS NEUFS</a:t>
            </a:r>
          </a:p>
        </p:txBody>
      </p:sp>
      <p:sp>
        <p:nvSpPr>
          <p:cNvPr id="26627" name="Text Box 41"/>
          <p:cNvSpPr txBox="1">
            <a:spLocks noChangeArrowheads="1"/>
          </p:cNvSpPr>
          <p:nvPr/>
        </p:nvSpPr>
        <p:spPr bwMode="auto">
          <a:xfrm>
            <a:off x="136341" y="777875"/>
            <a:ext cx="8572500" cy="1015663"/>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endParaRPr lang="fr-FR" sz="1200" dirty="0"/>
          </a:p>
          <a:p>
            <a:pPr marL="177800" indent="-177800" algn="just">
              <a:buFont typeface="Arial" pitchFamily="34" charset="0"/>
              <a:buChar char="•"/>
            </a:pPr>
            <a:r>
              <a:rPr lang="fr-FR" sz="1200" dirty="0"/>
              <a:t>Les devis type pour un branchement de 6 ml est plus économique dans le bordereau de Veolia</a:t>
            </a:r>
          </a:p>
          <a:p>
            <a:pPr marL="177800" indent="-177800" algn="just">
              <a:buFont typeface="Arial" pitchFamily="34" charset="0"/>
              <a:buChar char="•"/>
            </a:pPr>
            <a:r>
              <a:rPr lang="fr-FR" sz="1200" dirty="0"/>
              <a:t>A noter, le Délégataire n’a pas l’exclusivité des travaux de branchements neufs</a:t>
            </a:r>
          </a:p>
          <a:p>
            <a:pPr marL="177800" indent="-177800" algn="just">
              <a:buFont typeface="Arial" pitchFamily="34" charset="0"/>
              <a:buChar char="•"/>
            </a:pPr>
            <a:endParaRPr lang="fr-FR" sz="1200" dirty="0"/>
          </a:p>
          <a:p>
            <a:pPr algn="just"/>
            <a:endParaRPr lang="fr-FR" sz="1200" dirty="0"/>
          </a:p>
        </p:txBody>
      </p:sp>
      <p:sp>
        <p:nvSpPr>
          <p:cNvPr id="3" name="Espace réservé du numéro de diapositive 2"/>
          <p:cNvSpPr>
            <a:spLocks noGrp="1"/>
          </p:cNvSpPr>
          <p:nvPr>
            <p:ph type="sldNum" sz="quarter" idx="12"/>
          </p:nvPr>
        </p:nvSpPr>
        <p:spPr/>
        <p:txBody>
          <a:bodyPr/>
          <a:lstStyle/>
          <a:p>
            <a:fld id="{8D643344-2B0D-4561-82F5-68811833B7EE}" type="slidenum">
              <a:rPr lang="fr-FR" smtClean="0"/>
              <a:pPr/>
              <a:t>43</a:t>
            </a:fld>
            <a:endParaRPr lang="fr-FR"/>
          </a:p>
        </p:txBody>
      </p:sp>
      <p:pic>
        <p:nvPicPr>
          <p:cNvPr id="6" name="Image 5">
            <a:extLst>
              <a:ext uri="{FF2B5EF4-FFF2-40B4-BE49-F238E27FC236}">
                <a16:creationId xmlns:a16="http://schemas.microsoft.com/office/drawing/2014/main" xmlns="" id="{2386C55F-01B3-4C04-979B-FB5903786C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4674" y="1897866"/>
            <a:ext cx="8494651" cy="3062267"/>
          </a:xfrm>
          <a:prstGeom prst="rect">
            <a:avLst/>
          </a:prstGeom>
        </p:spPr>
      </p:pic>
      <p:sp>
        <p:nvSpPr>
          <p:cNvPr id="7" name="ZoneTexte 6">
            <a:extLst>
              <a:ext uri="{FF2B5EF4-FFF2-40B4-BE49-F238E27FC236}">
                <a16:creationId xmlns:a16="http://schemas.microsoft.com/office/drawing/2014/main" xmlns="" id="{188FE8B8-A8C6-4910-8666-C33DAAF27753}"/>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2872185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a:xfrm>
            <a:off x="142874" y="199009"/>
            <a:ext cx="7772400" cy="504055"/>
          </a:xfrm>
        </p:spPr>
        <p:txBody>
          <a:bodyPr>
            <a:normAutofit fontScale="90000"/>
          </a:bodyPr>
          <a:lstStyle/>
          <a:p>
            <a:pPr algn="l"/>
            <a:r>
              <a:rPr lang="fr-FR" kern="0" dirty="0"/>
              <a:t>ANALYSE DES PROPOSITIONS APRES NEGOCIATION </a:t>
            </a:r>
            <a:br>
              <a:rPr lang="fr-FR" kern="0" dirty="0"/>
            </a:br>
            <a:r>
              <a:rPr lang="fr-FR" dirty="0"/>
              <a:t>FOCUS SUR LE RENOUVELLEMENT</a:t>
            </a:r>
          </a:p>
        </p:txBody>
      </p:sp>
      <p:sp>
        <p:nvSpPr>
          <p:cNvPr id="28676" name="Text Box 41"/>
          <p:cNvSpPr txBox="1">
            <a:spLocks noChangeArrowheads="1"/>
          </p:cNvSpPr>
          <p:nvPr/>
        </p:nvSpPr>
        <p:spPr bwMode="auto">
          <a:xfrm>
            <a:off x="142874" y="845688"/>
            <a:ext cx="8858250" cy="646331"/>
          </a:xfrm>
          <a:prstGeom prst="rect">
            <a:avLst/>
          </a:prstGeom>
          <a:solidFill>
            <a:schemeClr val="bg1"/>
          </a:solidFill>
          <a:ln w="9525">
            <a:solidFill>
              <a:schemeClr val="tx1"/>
            </a:solidFill>
            <a:miter lim="800000"/>
            <a:headEnd/>
            <a:tailEnd/>
          </a:ln>
        </p:spPr>
        <p:txBody>
          <a:bodyPr>
            <a:spAutoFit/>
          </a:bodyPr>
          <a:lstStyle/>
          <a:p>
            <a:pPr marL="177800" indent="-177800" algn="just">
              <a:buFont typeface="Arial" pitchFamily="34" charset="0"/>
              <a:buChar char="•"/>
            </a:pPr>
            <a:r>
              <a:rPr lang="fr-FR" sz="1200" dirty="0"/>
              <a:t>Les 3 candidats ont revu leur programme de renouvellement. Ils prévoient tous le remplacement de rampes d’aération. SAUR a supprimé le renouvellement de la centrifugeuse. </a:t>
            </a:r>
            <a:r>
              <a:rPr lang="fr-FR" sz="1200" dirty="0" err="1"/>
              <a:t>Agur</a:t>
            </a:r>
            <a:r>
              <a:rPr lang="fr-FR" sz="1200" dirty="0"/>
              <a:t> a supprimé le renouvellement des branchements.</a:t>
            </a:r>
          </a:p>
          <a:p>
            <a:pPr marL="177800" indent="-177800" algn="just">
              <a:buFont typeface="Arial" pitchFamily="34" charset="0"/>
              <a:buChar char="•"/>
            </a:pPr>
            <a:r>
              <a:rPr lang="fr-FR" sz="1200" dirty="0"/>
              <a:t>Le programme de Veolia est légèrement moins important que celui des 2 autres candidats</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44</a:t>
            </a:fld>
            <a:endParaRPr lang="fr-FR"/>
          </a:p>
        </p:txBody>
      </p:sp>
      <p:sp>
        <p:nvSpPr>
          <p:cNvPr id="6" name="ZoneTexte 5">
            <a:extLst>
              <a:ext uri="{FF2B5EF4-FFF2-40B4-BE49-F238E27FC236}">
                <a16:creationId xmlns:a16="http://schemas.microsoft.com/office/drawing/2014/main" xmlns="" id="{E0CD8671-0DEA-4C18-A121-F32875B895DE}"/>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pic>
        <p:nvPicPr>
          <p:cNvPr id="3" name="Image 2">
            <a:extLst>
              <a:ext uri="{FF2B5EF4-FFF2-40B4-BE49-F238E27FC236}">
                <a16:creationId xmlns:a16="http://schemas.microsoft.com/office/drawing/2014/main" xmlns="" id="{3C620A90-A8FD-4A4C-89BA-A378940A4FD4}"/>
              </a:ext>
            </a:extLst>
          </p:cNvPr>
          <p:cNvPicPr>
            <a:picLocks noChangeAspect="1"/>
          </p:cNvPicPr>
          <p:nvPr/>
        </p:nvPicPr>
        <p:blipFill>
          <a:blip r:embed="rId2"/>
          <a:stretch>
            <a:fillRect/>
          </a:stretch>
        </p:blipFill>
        <p:spPr>
          <a:xfrm>
            <a:off x="318224" y="2039400"/>
            <a:ext cx="8507551" cy="2779200"/>
          </a:xfrm>
          <a:prstGeom prst="rect">
            <a:avLst/>
          </a:prstGeom>
        </p:spPr>
      </p:pic>
    </p:spTree>
    <p:extLst>
      <p:ext uri="{BB962C8B-B14F-4D97-AF65-F5344CB8AC3E}">
        <p14:creationId xmlns:p14="http://schemas.microsoft.com/office/powerpoint/2010/main" val="3550567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a:xfrm>
            <a:off x="67274" y="143447"/>
            <a:ext cx="7772400" cy="504055"/>
          </a:xfrm>
        </p:spPr>
        <p:txBody>
          <a:bodyPr>
            <a:normAutofit fontScale="90000"/>
          </a:bodyPr>
          <a:lstStyle/>
          <a:p>
            <a:pPr algn="l"/>
            <a:r>
              <a:rPr lang="fr-FR" kern="0" dirty="0"/>
              <a:t>ANALYSE DES PROPOSITIONS APRES NEGOCIATION </a:t>
            </a:r>
            <a:br>
              <a:rPr lang="fr-FR" kern="0" dirty="0"/>
            </a:br>
            <a:r>
              <a:rPr lang="fr-FR" dirty="0"/>
              <a:t>FOCUS SUR LES INVESTISSEMENTS</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45</a:t>
            </a:fld>
            <a:endParaRPr lang="fr-FR"/>
          </a:p>
        </p:txBody>
      </p:sp>
      <p:sp>
        <p:nvSpPr>
          <p:cNvPr id="6" name="ZoneTexte 5">
            <a:extLst>
              <a:ext uri="{FF2B5EF4-FFF2-40B4-BE49-F238E27FC236}">
                <a16:creationId xmlns:a16="http://schemas.microsoft.com/office/drawing/2014/main" xmlns="" id="{69272223-2DA4-43EB-BBE0-2AB993900901}"/>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pic>
        <p:nvPicPr>
          <p:cNvPr id="4" name="Image 3">
            <a:extLst>
              <a:ext uri="{FF2B5EF4-FFF2-40B4-BE49-F238E27FC236}">
                <a16:creationId xmlns:a16="http://schemas.microsoft.com/office/drawing/2014/main" xmlns="" id="{3D3CCC43-73DB-47D6-A668-9F7F79AE6E53}"/>
              </a:ext>
            </a:extLst>
          </p:cNvPr>
          <p:cNvPicPr>
            <a:picLocks noChangeAspect="1"/>
          </p:cNvPicPr>
          <p:nvPr/>
        </p:nvPicPr>
        <p:blipFill>
          <a:blip r:embed="rId2"/>
          <a:stretch>
            <a:fillRect/>
          </a:stretch>
        </p:blipFill>
        <p:spPr>
          <a:xfrm>
            <a:off x="318224" y="2164850"/>
            <a:ext cx="8507551" cy="2528300"/>
          </a:xfrm>
          <a:prstGeom prst="rect">
            <a:avLst/>
          </a:prstGeom>
        </p:spPr>
      </p:pic>
    </p:spTree>
    <p:extLst>
      <p:ext uri="{BB962C8B-B14F-4D97-AF65-F5344CB8AC3E}">
        <p14:creationId xmlns:p14="http://schemas.microsoft.com/office/powerpoint/2010/main" val="1993207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ChangeArrowheads="1"/>
          </p:cNvSpPr>
          <p:nvPr/>
        </p:nvSpPr>
        <p:spPr bwMode="auto">
          <a:xfrm>
            <a:off x="179512" y="188888"/>
            <a:ext cx="8507288"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CLASSEMENT SUR LA VALEUR ECONOMIQUE DE L’OFFRE APRES NEGOCIATION</a:t>
            </a:r>
          </a:p>
        </p:txBody>
      </p:sp>
      <p:sp>
        <p:nvSpPr>
          <p:cNvPr id="20483" name="Text Box 41"/>
          <p:cNvSpPr txBox="1">
            <a:spLocks noChangeArrowheads="1"/>
          </p:cNvSpPr>
          <p:nvPr/>
        </p:nvSpPr>
        <p:spPr bwMode="auto">
          <a:xfrm>
            <a:off x="179512" y="620688"/>
            <a:ext cx="8580313" cy="2893100"/>
          </a:xfrm>
          <a:prstGeom prst="rect">
            <a:avLst/>
          </a:prstGeom>
          <a:solidFill>
            <a:schemeClr val="bg1"/>
          </a:solidFill>
          <a:ln w="9525">
            <a:solidFill>
              <a:schemeClr val="tx1"/>
            </a:solidFill>
            <a:miter lim="800000"/>
            <a:headEnd/>
            <a:tailEnd/>
          </a:ln>
        </p:spPr>
        <p:txBody>
          <a:bodyPr wrap="square">
            <a:spAutoFit/>
          </a:bodyPr>
          <a:lstStyle/>
          <a:p>
            <a:pPr marL="177800" indent="-177800"/>
            <a:r>
              <a:rPr lang="fr-FR" sz="1400" dirty="0"/>
              <a:t>Classement sur le critère « valeur économique de l’offre » :</a:t>
            </a:r>
          </a:p>
          <a:p>
            <a:pPr marL="177800" indent="-177800" algn="just"/>
            <a:endParaRPr lang="fr-FR" sz="1400" dirty="0"/>
          </a:p>
          <a:p>
            <a:pPr marL="342900" indent="-342900" algn="just">
              <a:buFont typeface="+mj-lt"/>
              <a:buAutoNum type="arabicPeriod"/>
            </a:pPr>
            <a:r>
              <a:rPr lang="fr-FR" sz="1400" dirty="0"/>
              <a:t>L’offre de Veolia présente une offre cohérente , intéressante en terme de recettes  et moins-</a:t>
            </a:r>
            <a:r>
              <a:rPr lang="fr-FR" sz="1400" dirty="0" err="1"/>
              <a:t>disante</a:t>
            </a:r>
            <a:r>
              <a:rPr lang="fr-FR" sz="1400" dirty="0"/>
              <a:t> en terme de de tarifs (339 k€/an / 98,6 € de part délégataire 120 m3). Elle présente un niveau correct de renouvellement et d’investissement (33 k€/an).</a:t>
            </a:r>
          </a:p>
          <a:p>
            <a:pPr marL="342900" indent="-342900" algn="just">
              <a:buFont typeface="+mj-lt"/>
              <a:buAutoNum type="arabicPeriod"/>
            </a:pPr>
            <a:endParaRPr lang="fr-FR" sz="1400" dirty="0"/>
          </a:p>
          <a:p>
            <a:pPr marL="342900" indent="-342900" algn="just">
              <a:buFont typeface="+mj-lt"/>
              <a:buAutoNum type="arabicPeriod"/>
            </a:pPr>
            <a:r>
              <a:rPr lang="fr-FR" sz="1400" dirty="0"/>
              <a:t>SAUR présente une offre cohérente, moins-</a:t>
            </a:r>
            <a:r>
              <a:rPr lang="fr-FR" sz="1400" dirty="0" err="1"/>
              <a:t>disante</a:t>
            </a:r>
            <a:r>
              <a:rPr lang="fr-FR" sz="1400" dirty="0"/>
              <a:t> en terme de recettes et très intéressante en terme de tarifs (336 k€/an / 99,5 € de part délégataire 120 m3). Elle présente un niveau correct de renouvellement et d’investissement (46 k€/an).</a:t>
            </a:r>
          </a:p>
          <a:p>
            <a:pPr marL="342900" indent="-342900" algn="just">
              <a:buFont typeface="+mj-lt"/>
              <a:buAutoNum type="arabicPeriod"/>
            </a:pPr>
            <a:endParaRPr lang="fr-FR" sz="1400" dirty="0"/>
          </a:p>
          <a:p>
            <a:pPr marL="342900" indent="-342900" algn="just">
              <a:buFont typeface="+mj-lt"/>
              <a:buAutoNum type="arabicPeriod"/>
            </a:pPr>
            <a:r>
              <a:rPr lang="fr-FR" sz="1400" dirty="0" err="1"/>
              <a:t>Agur</a:t>
            </a:r>
            <a:r>
              <a:rPr lang="fr-FR" sz="1400" dirty="0"/>
              <a:t> présente une offre cohérente et intéressante en terme de recettes et de tarifs (356 k€/an / 109,2 € de part délégataire 120 m3). Elle présente un niveau correct de renouvellement et d’investissement (35 k€/an).</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46</a:t>
            </a:fld>
            <a:endParaRPr lang="fr-FR"/>
          </a:p>
        </p:txBody>
      </p:sp>
      <p:graphicFrame>
        <p:nvGraphicFramePr>
          <p:cNvPr id="7" name="Tableau 6">
            <a:extLst>
              <a:ext uri="{FF2B5EF4-FFF2-40B4-BE49-F238E27FC236}">
                <a16:creationId xmlns:a16="http://schemas.microsoft.com/office/drawing/2014/main" xmlns="" id="{6306AC28-C97C-44CA-A0A3-1DC3077C7C1B}"/>
              </a:ext>
            </a:extLst>
          </p:cNvPr>
          <p:cNvGraphicFramePr>
            <a:graphicFrameLocks noGrp="1"/>
          </p:cNvGraphicFramePr>
          <p:nvPr>
            <p:extLst>
              <p:ext uri="{D42A27DB-BD31-4B8C-83A1-F6EECF244321}">
                <p14:modId xmlns:p14="http://schemas.microsoft.com/office/powerpoint/2010/main" val="2457830463"/>
              </p:ext>
            </p:extLst>
          </p:nvPr>
        </p:nvGraphicFramePr>
        <p:xfrm>
          <a:off x="241581" y="3585250"/>
          <a:ext cx="8660837" cy="2744364"/>
        </p:xfrm>
        <a:graphic>
          <a:graphicData uri="http://schemas.openxmlformats.org/drawingml/2006/table">
            <a:tbl>
              <a:tblPr/>
              <a:tblGrid>
                <a:gridCol w="1090059">
                  <a:extLst>
                    <a:ext uri="{9D8B030D-6E8A-4147-A177-3AD203B41FA5}">
                      <a16:colId xmlns:a16="http://schemas.microsoft.com/office/drawing/2014/main" xmlns="" val="1221096749"/>
                    </a:ext>
                  </a:extLst>
                </a:gridCol>
                <a:gridCol w="2401821">
                  <a:extLst>
                    <a:ext uri="{9D8B030D-6E8A-4147-A177-3AD203B41FA5}">
                      <a16:colId xmlns:a16="http://schemas.microsoft.com/office/drawing/2014/main" xmlns="" val="1255218241"/>
                    </a:ext>
                  </a:extLst>
                </a:gridCol>
                <a:gridCol w="2494723">
                  <a:extLst>
                    <a:ext uri="{9D8B030D-6E8A-4147-A177-3AD203B41FA5}">
                      <a16:colId xmlns:a16="http://schemas.microsoft.com/office/drawing/2014/main" xmlns="" val="1886216883"/>
                    </a:ext>
                  </a:extLst>
                </a:gridCol>
                <a:gridCol w="2674234">
                  <a:extLst>
                    <a:ext uri="{9D8B030D-6E8A-4147-A177-3AD203B41FA5}">
                      <a16:colId xmlns:a16="http://schemas.microsoft.com/office/drawing/2014/main" xmlns="" val="1124361970"/>
                    </a:ext>
                  </a:extLst>
                </a:gridCol>
              </a:tblGrid>
              <a:tr h="180370">
                <a:tc>
                  <a:txBody>
                    <a:bodyPr/>
                    <a:lstStyle/>
                    <a:p>
                      <a:pPr algn="l" fontAlgn="b"/>
                      <a:endParaRPr lang="fr-FR" sz="1200" b="0" i="0" u="none" strike="noStrike">
                        <a:solidFill>
                          <a:srgbClr val="000000"/>
                        </a:solidFill>
                        <a:effectLst/>
                        <a:latin typeface="Calibri" panose="020F0502020204030204" pitchFamily="34" charset="0"/>
                      </a:endParaRPr>
                    </a:p>
                  </a:txBody>
                  <a:tcPr marL="2911" marR="2911" marT="2911" marB="0" anchor="b">
                    <a:lnL>
                      <a:noFill/>
                    </a:lnL>
                    <a:lnR>
                      <a:noFill/>
                    </a:lnR>
                    <a:lnT>
                      <a:noFill/>
                    </a:lnT>
                    <a:lnB>
                      <a:noFill/>
                    </a:lnB>
                  </a:tcPr>
                </a:tc>
                <a:tc>
                  <a:txBody>
                    <a:bodyPr/>
                    <a:lstStyle/>
                    <a:p>
                      <a:pPr algn="ctr" fontAlgn="ctr"/>
                      <a:r>
                        <a:rPr lang="fr-FR" sz="1200" b="0" i="0" u="none" strike="noStrike">
                          <a:solidFill>
                            <a:srgbClr val="000000"/>
                          </a:solidFill>
                          <a:effectLst/>
                          <a:latin typeface="Calibri" panose="020F0502020204030204" pitchFamily="34" charset="0"/>
                        </a:rPr>
                        <a:t>AGUR</a:t>
                      </a:r>
                    </a:p>
                  </a:txBody>
                  <a:tcPr marL="2911" marR="2911" marT="29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fr-FR" sz="1200" b="0" i="0" u="none" strike="noStrike">
                          <a:solidFill>
                            <a:srgbClr val="000000"/>
                          </a:solidFill>
                          <a:effectLst/>
                          <a:latin typeface="Calibri" panose="020F0502020204030204" pitchFamily="34" charset="0"/>
                        </a:rPr>
                        <a:t>SAUR</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0" i="0" u="none" strike="noStrike">
                          <a:solidFill>
                            <a:srgbClr val="000000"/>
                          </a:solidFill>
                          <a:effectLst/>
                          <a:latin typeface="Calibri" panose="020F0502020204030204" pitchFamily="34" charset="0"/>
                        </a:rPr>
                        <a:t>Veolia</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xmlns="" val="3566954297"/>
                  </a:ext>
                </a:extLst>
              </a:tr>
              <a:tr h="180370">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fr-FR" sz="1200" b="0" i="0" u="none" strike="noStrike" dirty="0">
                        <a:solidFill>
                          <a:srgbClr val="000000"/>
                        </a:solidFill>
                        <a:effectLst/>
                        <a:latin typeface="Calibri" panose="020F0502020204030204" pitchFamily="34" charset="0"/>
                      </a:endParaRPr>
                    </a:p>
                  </a:txBody>
                  <a:tcPr marL="2911" marR="2911" marT="29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8196100"/>
                  </a:ext>
                </a:extLst>
              </a:tr>
              <a:tr h="984636">
                <a:tc>
                  <a:txBody>
                    <a:bodyPr/>
                    <a:lstStyle/>
                    <a:p>
                      <a:pPr algn="l" fontAlgn="ctr"/>
                      <a:r>
                        <a:rPr lang="fr-FR" sz="1100" b="0" i="0" u="none" strike="noStrike" dirty="0">
                          <a:solidFill>
                            <a:srgbClr val="000000"/>
                          </a:solidFill>
                          <a:effectLst/>
                          <a:latin typeface="Calibri" panose="020F0502020204030204" pitchFamily="34" charset="0"/>
                        </a:rPr>
                        <a:t>Cohérence / Adéquation du compte d’exploitation prévisionnel</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latin typeface="Calibri"/>
                        </a:rPr>
                        <a:t>+/++</a:t>
                      </a:r>
                    </a:p>
                    <a:p>
                      <a:pPr algn="ctr" fontAlgn="ctr"/>
                      <a:r>
                        <a:rPr lang="fr-FR" sz="1100" b="0" i="0" u="none" strike="noStrike" dirty="0">
                          <a:solidFill>
                            <a:schemeClr val="tx1"/>
                          </a:solidFill>
                          <a:latin typeface="Calibri"/>
                        </a:rPr>
                        <a:t>Le CEP est cohérent avec le niveau de prestations proposées</a:t>
                      </a:r>
                    </a:p>
                  </a:txBody>
                  <a:tcPr marL="8718" marR="8718" marT="8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Le CEP est cohérent avec le niveau de prestations proposées</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Le CEP est cohérent avec le niveau de prestations proposées</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Le candidat prend un risque important sur son objectif de réduction des consommations électriques et de production de boues</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63685249"/>
                  </a:ext>
                </a:extLst>
              </a:tr>
              <a:tr h="822209">
                <a:tc>
                  <a:txBody>
                    <a:bodyPr/>
                    <a:lstStyle/>
                    <a:p>
                      <a:pPr algn="l" fontAlgn="ctr"/>
                      <a:r>
                        <a:rPr lang="fr-FR" sz="1100" b="0" i="0" u="none" strike="noStrike" dirty="0">
                          <a:solidFill>
                            <a:srgbClr val="000000"/>
                          </a:solidFill>
                          <a:effectLst/>
                          <a:latin typeface="Calibri" panose="020F0502020204030204" pitchFamily="34" charset="0"/>
                        </a:rPr>
                        <a:t>Cout du service pour l’usager et pour la Collectivité</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Facture 120 m3 : 109,2 € HT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Formule d’actualisation cohérente</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Forfait pluvial de 20 k€</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Devis type branchement neuf à 1638 € </a:t>
                      </a:r>
                    </a:p>
                  </a:txBody>
                  <a:tcPr marL="8718" marR="8718" marT="8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Facture 120 m3 : 99,5 € HT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Formule d’actualisation cohérente</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Forfait pluvial de 17,6 k€</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Devis type branchement neuf à 1733 € </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Facture 120 m3 : 98,6 € HT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Formule d’actualisation cohérente</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Forfait pluvial de 20 k€</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Devis type branchement neuf à 1148 € </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87131218"/>
                  </a:ext>
                </a:extLst>
              </a:tr>
              <a:tr h="496711">
                <a:tc>
                  <a:txBody>
                    <a:bodyPr/>
                    <a:lstStyle/>
                    <a:p>
                      <a:pPr algn="l" fontAlgn="ctr"/>
                      <a:r>
                        <a:rPr lang="fr-FR" sz="1100" b="0" i="0" u="none" strike="noStrike" dirty="0">
                          <a:solidFill>
                            <a:srgbClr val="000000"/>
                          </a:solidFill>
                          <a:effectLst/>
                          <a:latin typeface="Calibri" panose="020F0502020204030204" pitchFamily="34" charset="0"/>
                        </a:rPr>
                        <a:t>Montant des renouvellements et investissements</a:t>
                      </a:r>
                    </a:p>
                  </a:txBody>
                  <a:tcPr marL="2911" marR="2911" marT="29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34 k€/an de renouvellement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1 k€/an d’investissement</a:t>
                      </a:r>
                    </a:p>
                  </a:txBody>
                  <a:tcPr marL="8718" marR="8718" marT="87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38 k€/an de renouvellement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8 k€/an d’investissement</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28 k€/an de renouvellement</a:t>
                      </a:r>
                    </a:p>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tx1"/>
                          </a:solidFill>
                          <a:latin typeface="Calibri"/>
                        </a:rPr>
                        <a:t>5 k€/an d’investissement</a:t>
                      </a:r>
                    </a:p>
                  </a:txBody>
                  <a:tcPr marL="8386" marR="8386" marT="8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00265167"/>
                  </a:ext>
                </a:extLst>
              </a:tr>
            </a:tbl>
          </a:graphicData>
        </a:graphic>
      </p:graphicFrame>
      <p:sp>
        <p:nvSpPr>
          <p:cNvPr id="8" name="ZoneTexte 7">
            <a:extLst>
              <a:ext uri="{FF2B5EF4-FFF2-40B4-BE49-F238E27FC236}">
                <a16:creationId xmlns:a16="http://schemas.microsoft.com/office/drawing/2014/main" xmlns="" id="{A15736F6-D73D-4683-A8D8-8E3B6F330C06}"/>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0545187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1"/>
          <p:cNvSpPr>
            <a:spLocks noGrp="1"/>
          </p:cNvSpPr>
          <p:nvPr>
            <p:ph type="ctrTitle"/>
          </p:nvPr>
        </p:nvSpPr>
        <p:spPr/>
        <p:txBody>
          <a:bodyPr/>
          <a:lstStyle/>
          <a:p>
            <a:r>
              <a:rPr lang="fr-FR" dirty="0"/>
              <a:t>VARIANTE AGUR</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47</a:t>
            </a:fld>
            <a:endParaRPr lang="fr-FR"/>
          </a:p>
        </p:txBody>
      </p:sp>
      <p:sp>
        <p:nvSpPr>
          <p:cNvPr id="5" name="ZoneTexte 4">
            <a:extLst>
              <a:ext uri="{FF2B5EF4-FFF2-40B4-BE49-F238E27FC236}">
                <a16:creationId xmlns:a16="http://schemas.microsoft.com/office/drawing/2014/main" xmlns="" id="{8104FEEF-5F0D-4B58-BA3D-F3A2013226FC}"/>
              </a:ext>
            </a:extLst>
          </p:cNvPr>
          <p:cNvSpPr txBox="1"/>
          <p:nvPr/>
        </p:nvSpPr>
        <p:spPr>
          <a:xfrm>
            <a:off x="189856" y="1013884"/>
            <a:ext cx="8496944" cy="2585323"/>
          </a:xfrm>
          <a:prstGeom prst="rect">
            <a:avLst/>
          </a:prstGeom>
          <a:solidFill>
            <a:schemeClr val="bg1"/>
          </a:solidFill>
          <a:ln>
            <a:solidFill>
              <a:schemeClr val="tx1"/>
            </a:solidFill>
          </a:ln>
        </p:spPr>
        <p:txBody>
          <a:bodyPr wrap="square" rtlCol="0">
            <a:spAutoFit/>
          </a:bodyPr>
          <a:lstStyle/>
          <a:p>
            <a:r>
              <a:rPr lang="fr-FR" dirty="0"/>
              <a:t>AGUR propose une variante consistant à la mise en place sous 24 mois </a:t>
            </a:r>
            <a:r>
              <a:rPr lang="fr-FR" dirty="0">
                <a:latin typeface="Calibri" panose="020F0502020204030204" pitchFamily="34" charset="0"/>
              </a:rPr>
              <a:t>sous 24 mois de panneaux photovoltaïques 100 kWc sur la STEP (470 m3 de panneaux sur 850 m2) avec autoconsommation de l’énergie produite </a:t>
            </a:r>
          </a:p>
          <a:p>
            <a:endParaRPr lang="fr-FR" dirty="0">
              <a:latin typeface="Calibri" panose="020F0502020204030204" pitchFamily="34" charset="0"/>
            </a:endParaRPr>
          </a:p>
          <a:p>
            <a:r>
              <a:rPr lang="fr-FR" dirty="0">
                <a:latin typeface="Calibri" panose="020F0502020204030204" pitchFamily="34" charset="0"/>
              </a:rPr>
              <a:t>Investissement de 124,4 k€ soit 9 x 13 822 €/an</a:t>
            </a:r>
          </a:p>
          <a:p>
            <a:r>
              <a:rPr lang="fr-FR" dirty="0">
                <a:latin typeface="Calibri" panose="020F0502020204030204" pitchFamily="34" charset="0"/>
              </a:rPr>
              <a:t>Economie de 12 319 €/an x 7 ans   (124 400 kWh/an)</a:t>
            </a:r>
            <a:br>
              <a:rPr lang="fr-FR" dirty="0">
                <a:latin typeface="Calibri" panose="020F0502020204030204" pitchFamily="34" charset="0"/>
              </a:rPr>
            </a:br>
            <a:endParaRPr lang="fr-FR" dirty="0">
              <a:latin typeface="Calibri" panose="020F0502020204030204" pitchFamily="34" charset="0"/>
            </a:endParaRPr>
          </a:p>
          <a:p>
            <a:endParaRPr lang="fr-FR" dirty="0">
              <a:latin typeface="Calibri" panose="020F0502020204030204" pitchFamily="34" charset="0"/>
            </a:endParaRPr>
          </a:p>
          <a:p>
            <a:r>
              <a:rPr lang="fr-FR" dirty="0">
                <a:latin typeface="Calibri" panose="020F0502020204030204" pitchFamily="34" charset="0"/>
              </a:rPr>
              <a:t>Surcout induit de 0,01 €/m3  (+ 3,4 k€/an de recettes)</a:t>
            </a:r>
            <a:endParaRPr lang="fr-FR" dirty="0"/>
          </a:p>
        </p:txBody>
      </p:sp>
      <p:sp>
        <p:nvSpPr>
          <p:cNvPr id="6" name="ZoneTexte 5">
            <a:extLst>
              <a:ext uri="{FF2B5EF4-FFF2-40B4-BE49-F238E27FC236}">
                <a16:creationId xmlns:a16="http://schemas.microsoft.com/office/drawing/2014/main" xmlns="" id="{882507E3-FB7D-442A-886F-1ECD1E9167C9}"/>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34356248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txBox="1">
            <a:spLocks noChangeArrowheads="1"/>
          </p:cNvSpPr>
          <p:nvPr/>
        </p:nvSpPr>
        <p:spPr bwMode="auto">
          <a:xfrm>
            <a:off x="457200" y="0"/>
            <a:ext cx="8229600" cy="431800"/>
          </a:xfrm>
          <a:prstGeom prst="rect">
            <a:avLst/>
          </a:prstGeom>
          <a:noFill/>
          <a:ln w="9525">
            <a:noFill/>
            <a:miter lim="800000"/>
            <a:headEnd/>
            <a:tailEnd/>
          </a:ln>
        </p:spPr>
        <p:txBody>
          <a:bodyPr anchor="ctr"/>
          <a:lstStyle/>
          <a:p>
            <a:pPr eaLnBrk="0" hangingPunct="0">
              <a:defRPr/>
            </a:pPr>
            <a:r>
              <a:rPr lang="fr-FR" sz="1600" b="1" kern="0" dirty="0">
                <a:latin typeface="+mj-lt"/>
                <a:ea typeface="+mj-ea"/>
                <a:cs typeface="+mj-cs"/>
              </a:rPr>
              <a:t>CLASSEMENT GLOBAL</a:t>
            </a:r>
          </a:p>
        </p:txBody>
      </p:sp>
      <p:sp>
        <p:nvSpPr>
          <p:cNvPr id="20483" name="Text Box 41"/>
          <p:cNvSpPr txBox="1">
            <a:spLocks noChangeArrowheads="1"/>
          </p:cNvSpPr>
          <p:nvPr/>
        </p:nvSpPr>
        <p:spPr bwMode="auto">
          <a:xfrm>
            <a:off x="281843" y="1097360"/>
            <a:ext cx="8580313" cy="4401205"/>
          </a:xfrm>
          <a:prstGeom prst="rect">
            <a:avLst/>
          </a:prstGeom>
          <a:solidFill>
            <a:schemeClr val="bg1"/>
          </a:solidFill>
          <a:ln w="9525">
            <a:solidFill>
              <a:schemeClr val="tx1"/>
            </a:solidFill>
            <a:miter lim="800000"/>
            <a:headEnd/>
            <a:tailEnd/>
          </a:ln>
        </p:spPr>
        <p:txBody>
          <a:bodyPr wrap="square">
            <a:spAutoFit/>
          </a:bodyPr>
          <a:lstStyle/>
          <a:p>
            <a:pPr marL="177800" indent="-177800" algn="just"/>
            <a:endParaRPr lang="fr-FR" sz="1400" dirty="0"/>
          </a:p>
          <a:p>
            <a:pPr marL="342900" indent="-342900" algn="just">
              <a:buFont typeface="+mj-lt"/>
              <a:buAutoNum type="arabicPeriod"/>
            </a:pPr>
            <a:r>
              <a:rPr lang="fr-FR" sz="1400" dirty="0"/>
              <a:t> L’offre de Veolia se classe en première position. Veolia présente une offre satisfaisante sur l’ensemble des critères, avec une organisation et des moyens adaptées et des propositions importantes d’amélioration du fonctionnement de la station d’épuration, sources d’économie d’énergie. L’offre financière est cohérente , intéressante en terme de recettes  et moins-</a:t>
            </a:r>
            <a:r>
              <a:rPr lang="fr-FR" sz="1400" dirty="0" err="1"/>
              <a:t>disante</a:t>
            </a:r>
            <a:r>
              <a:rPr lang="fr-FR" sz="1400" dirty="0"/>
              <a:t> en terme de de tarifs (339 k€/an / 98,6 € de part délégataire 120 m3). Elle présente un niveau correct de renouvellement et d’investissement (33 k€/an).</a:t>
            </a:r>
          </a:p>
          <a:p>
            <a:pPr marL="342900" indent="-342900" algn="just">
              <a:buFont typeface="+mj-lt"/>
              <a:buAutoNum type="arabicPeriod"/>
            </a:pPr>
            <a:endParaRPr lang="fr-FR" sz="1400" dirty="0"/>
          </a:p>
          <a:p>
            <a:pPr marL="342900" indent="-342900" algn="just">
              <a:buFont typeface="+mj-lt"/>
              <a:buAutoNum type="arabicPeriod"/>
            </a:pPr>
            <a:r>
              <a:rPr lang="fr-FR" sz="1400" dirty="0"/>
              <a:t>L’offre de SAUR se classe en 2</a:t>
            </a:r>
            <a:r>
              <a:rPr lang="fr-FR" sz="1400" baseline="30000" dirty="0"/>
              <a:t>ème</a:t>
            </a:r>
            <a:r>
              <a:rPr lang="fr-FR" sz="1400" dirty="0"/>
              <a:t> position. SAUR présente également une offre satisfaisante sur l’ensemble des critères avec une organisation et des moyens adaptées, et des  propositions intéressantes sur le fonctionnement de la station. SAUR présente une offre cohérente, moins-</a:t>
            </a:r>
            <a:r>
              <a:rPr lang="fr-FR" sz="1400" dirty="0" err="1"/>
              <a:t>disante</a:t>
            </a:r>
            <a:r>
              <a:rPr lang="fr-FR" sz="1400" dirty="0"/>
              <a:t> en terme de recettes et très intéressante en terme de tarifs (336 k€/an / 99,5 € de part délégataire 120 m3). Elle présente un niveau correct de renouvellement et d’investissement (46 k€/an).</a:t>
            </a:r>
          </a:p>
          <a:p>
            <a:pPr marL="342900" indent="-342900" algn="just">
              <a:buFont typeface="+mj-lt"/>
              <a:buAutoNum type="arabicPeriod"/>
            </a:pPr>
            <a:endParaRPr lang="fr-FR" sz="1400" dirty="0"/>
          </a:p>
          <a:p>
            <a:pPr marL="342900" indent="-342900" algn="just">
              <a:buFont typeface="+mj-lt"/>
              <a:buAutoNum type="arabicPeriod"/>
            </a:pPr>
            <a:endParaRPr lang="fr-FR" sz="1400" dirty="0"/>
          </a:p>
          <a:p>
            <a:pPr marL="342900" indent="-342900" algn="just">
              <a:buFont typeface="+mj-lt"/>
              <a:buAutoNum type="arabicPeriod"/>
            </a:pPr>
            <a:r>
              <a:rPr lang="fr-FR" sz="1400" dirty="0"/>
              <a:t>L’offre d’</a:t>
            </a:r>
            <a:r>
              <a:rPr lang="fr-FR" sz="1400" dirty="0" err="1"/>
              <a:t>Agur</a:t>
            </a:r>
            <a:r>
              <a:rPr lang="fr-FR" sz="1400" dirty="0"/>
              <a:t> se classe en 3</a:t>
            </a:r>
            <a:r>
              <a:rPr lang="fr-FR" sz="1400" baseline="30000" dirty="0"/>
              <a:t>ème</a:t>
            </a:r>
            <a:r>
              <a:rPr lang="fr-FR" sz="1400" dirty="0"/>
              <a:t> position. </a:t>
            </a:r>
            <a:r>
              <a:rPr lang="fr-FR" sz="1400" dirty="0" err="1"/>
              <a:t>Agur</a:t>
            </a:r>
            <a:r>
              <a:rPr lang="fr-FR" sz="1400" dirty="0"/>
              <a:t> présente une offre satisfaisante, mais avec des moyens mis en œuvre plus faibles, et des propositions en léger retrait par rapport aux autres offres. </a:t>
            </a:r>
            <a:r>
              <a:rPr lang="fr-FR" sz="1400" dirty="0" err="1"/>
              <a:t>Agur</a:t>
            </a:r>
            <a:r>
              <a:rPr lang="fr-FR" sz="1400" dirty="0"/>
              <a:t> présente une offre cohérente et intéressante en terme de recettes et de tarifs (356 k€/an / 109,2 € de part délégataire 120 m3). Elle présente un niveau correct de renouvellement et d’investissement (35 k€/an).</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48</a:t>
            </a:fld>
            <a:endParaRPr lang="fr-FR"/>
          </a:p>
        </p:txBody>
      </p:sp>
      <p:sp>
        <p:nvSpPr>
          <p:cNvPr id="6" name="ZoneTexte 5">
            <a:extLst>
              <a:ext uri="{FF2B5EF4-FFF2-40B4-BE49-F238E27FC236}">
                <a16:creationId xmlns:a16="http://schemas.microsoft.com/office/drawing/2014/main" xmlns="" id="{CEC9CC6E-3315-4A18-84B6-3063159B56E8}"/>
              </a:ext>
            </a:extLst>
          </p:cNvPr>
          <p:cNvSpPr txBox="1"/>
          <p:nvPr/>
        </p:nvSpPr>
        <p:spPr>
          <a:xfrm>
            <a:off x="251520" y="6364505"/>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25693466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49</a:t>
            </a:fld>
            <a:endParaRPr lang="fr-FR" dirty="0"/>
          </a:p>
        </p:txBody>
      </p:sp>
      <p:sp>
        <p:nvSpPr>
          <p:cNvPr id="6" name="Titre 5"/>
          <p:cNvSpPr>
            <a:spLocks noGrp="1"/>
          </p:cNvSpPr>
          <p:nvPr>
            <p:ph type="ctrTitle"/>
          </p:nvPr>
        </p:nvSpPr>
        <p:spPr>
          <a:xfrm>
            <a:off x="1979712" y="1340768"/>
            <a:ext cx="6840760" cy="1470025"/>
          </a:xfrm>
        </p:spPr>
        <p:txBody>
          <a:bodyPr/>
          <a:lstStyle/>
          <a:p>
            <a:r>
              <a:rPr lang="fr-FR" dirty="0"/>
              <a:t>III – SYNTHESE : CHOIX DU CANDIDAT ET CARACTERISTIQUES DE l’offre retenue</a:t>
            </a:r>
          </a:p>
        </p:txBody>
      </p:sp>
    </p:spTree>
    <p:extLst>
      <p:ext uri="{BB962C8B-B14F-4D97-AF65-F5344CB8AC3E}">
        <p14:creationId xmlns:p14="http://schemas.microsoft.com/office/powerpoint/2010/main" val="282762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a:xfrm>
            <a:off x="107504" y="44625"/>
            <a:ext cx="7772400" cy="504055"/>
          </a:xfrm>
        </p:spPr>
        <p:txBody>
          <a:bodyPr/>
          <a:lstStyle/>
          <a:p>
            <a:r>
              <a:rPr lang="fr-FR" dirty="0"/>
              <a:t>DEROULEMENT DE LA PROCEDURE (1/2)</a:t>
            </a:r>
          </a:p>
        </p:txBody>
      </p:sp>
      <p:sp>
        <p:nvSpPr>
          <p:cNvPr id="3076" name="Rectangle 3"/>
          <p:cNvSpPr>
            <a:spLocks noGrp="1" noChangeArrowheads="1"/>
          </p:cNvSpPr>
          <p:nvPr>
            <p:ph type="subTitle" idx="1"/>
          </p:nvPr>
        </p:nvSpPr>
        <p:spPr>
          <a:xfrm>
            <a:off x="107504" y="645195"/>
            <a:ext cx="8640960" cy="4439989"/>
          </a:xfrm>
          <a:solidFill>
            <a:schemeClr val="bg1"/>
          </a:solidFill>
          <a:ln>
            <a:solidFill>
              <a:schemeClr val="tx1"/>
            </a:solidFill>
          </a:ln>
        </p:spPr>
        <p:txBody>
          <a:bodyPr anchor="ctr">
            <a:noAutofit/>
          </a:bodyPr>
          <a:lstStyle/>
          <a:p>
            <a:pPr marL="265113" indent="-265113"/>
            <a:r>
              <a:rPr lang="fr-FR" sz="1200" dirty="0"/>
              <a:t>La Ville de Tonneins a approuvé par délibération de son Conseil Municipal en date du 8 avril 2019, le principe du recours à la concession de service public pour l’exploitation de son service public de production et distribution d’eau potable (Lot 1) et de son service public d’assainissement collectif (Lot 2) pour une durée de 9 ans.</a:t>
            </a:r>
          </a:p>
          <a:p>
            <a:pPr marL="265113" indent="-265113" algn="just" eaLnBrk="1" hangingPunct="1"/>
            <a:r>
              <a:rPr lang="fr-FR" sz="1200" dirty="0"/>
              <a:t>Un avis d’appel à candidatures a été publié comme suit :</a:t>
            </a:r>
          </a:p>
          <a:p>
            <a:pPr marL="627063" lvl="1" indent="-182563" algn="just" eaLnBrk="1" hangingPunct="1"/>
            <a:endParaRPr lang="fr-FR" sz="1200" dirty="0"/>
          </a:p>
          <a:p>
            <a:pPr marL="627063" lvl="1" indent="-182563" algn="just" eaLnBrk="1" hangingPunct="1"/>
            <a:endParaRPr lang="fr-FR" sz="1200" dirty="0"/>
          </a:p>
          <a:p>
            <a:pPr marL="627063" lvl="1" indent="-182563" algn="just" eaLnBrk="1" hangingPunct="1"/>
            <a:endParaRPr lang="fr-FR" sz="1200" dirty="0"/>
          </a:p>
          <a:p>
            <a:pPr marL="627063" lvl="1" indent="-182563" algn="just" eaLnBrk="1" hangingPunct="1"/>
            <a:endParaRPr lang="fr-FR" sz="1200" dirty="0"/>
          </a:p>
          <a:p>
            <a:r>
              <a:rPr lang="fr-FR" sz="1200" dirty="0"/>
              <a:t>Le dossier de consultation était téléchargeable sur le profil acheteur.</a:t>
            </a:r>
          </a:p>
          <a:p>
            <a:pPr lvl="0"/>
            <a:endParaRPr lang="fr-FR" sz="1200" dirty="0"/>
          </a:p>
          <a:p>
            <a:r>
              <a:rPr lang="fr-FR" sz="1200" dirty="0"/>
              <a:t>Conformément au règlement de consultation, il a été procédé à une visite des installations du service le 22 août 2019 en présence de la collectivité, qui a permis aux candidats de prendre connaissance des ouvrages à exploiter. </a:t>
            </a:r>
          </a:p>
          <a:p>
            <a:endParaRPr lang="fr-FR" sz="1200" dirty="0"/>
          </a:p>
          <a:p>
            <a:pPr lvl="0"/>
            <a:r>
              <a:rPr lang="fr-FR" sz="1200" dirty="0"/>
              <a:t>La date limite fixée pour la réception des candidatures était le 23 septembre 2019 à 12h00. Les entreprises suivantes ont fait acte de candidature pour les deux lots : </a:t>
            </a:r>
            <a:r>
              <a:rPr lang="fr-FR" sz="1200" dirty="0" err="1"/>
              <a:t>Agur</a:t>
            </a:r>
            <a:r>
              <a:rPr lang="fr-FR" sz="1200" dirty="0"/>
              <a:t>, SAUR et Veolia Eau.</a:t>
            </a:r>
          </a:p>
          <a:p>
            <a:r>
              <a:rPr lang="fr-FR" sz="1200" dirty="0"/>
              <a:t> </a:t>
            </a:r>
          </a:p>
          <a:p>
            <a:pPr lvl="0"/>
            <a:r>
              <a:rPr lang="fr-FR" sz="1200" dirty="0"/>
              <a:t>La Commission a procédé à l’examen des plis des candidatures le 23 septembre 2019 à 14h00. La Commission a admis les trois candidats à remettre une offre.</a:t>
            </a:r>
          </a:p>
          <a:p>
            <a:r>
              <a:rPr lang="fr-FR" sz="1200" dirty="0"/>
              <a:t> </a:t>
            </a:r>
          </a:p>
          <a:p>
            <a:r>
              <a:rPr lang="fr-FR" sz="1200" dirty="0"/>
              <a:t>La Commission DSP, réunie le 23 septembre 2019 à 14h00, a procédé à l’ouverture de ces trois plis.</a:t>
            </a:r>
          </a:p>
        </p:txBody>
      </p:sp>
      <p:graphicFrame>
        <p:nvGraphicFramePr>
          <p:cNvPr id="6" name="Tableau 5"/>
          <p:cNvGraphicFramePr>
            <a:graphicFrameLocks noGrp="1"/>
          </p:cNvGraphicFramePr>
          <p:nvPr>
            <p:extLst>
              <p:ext uri="{D42A27DB-BD31-4B8C-83A1-F6EECF244321}">
                <p14:modId xmlns:p14="http://schemas.microsoft.com/office/powerpoint/2010/main" val="3251432634"/>
              </p:ext>
            </p:extLst>
          </p:nvPr>
        </p:nvGraphicFramePr>
        <p:xfrm>
          <a:off x="1030660" y="1628800"/>
          <a:ext cx="5926088" cy="720080"/>
        </p:xfrm>
        <a:graphic>
          <a:graphicData uri="http://schemas.openxmlformats.org/drawingml/2006/table">
            <a:tbl>
              <a:tblPr firstRow="1" bandRow="1">
                <a:tableStyleId>{7DF18680-E054-41AD-8BC1-D1AEF772440D}</a:tableStyleId>
              </a:tblPr>
              <a:tblGrid>
                <a:gridCol w="2963044">
                  <a:extLst>
                    <a:ext uri="{9D8B030D-6E8A-4147-A177-3AD203B41FA5}">
                      <a16:colId xmlns:a16="http://schemas.microsoft.com/office/drawing/2014/main" xmlns="" val="20000"/>
                    </a:ext>
                  </a:extLst>
                </a:gridCol>
                <a:gridCol w="2963044">
                  <a:extLst>
                    <a:ext uri="{9D8B030D-6E8A-4147-A177-3AD203B41FA5}">
                      <a16:colId xmlns:a16="http://schemas.microsoft.com/office/drawing/2014/main" xmlns="" val="20001"/>
                    </a:ext>
                  </a:extLst>
                </a:gridCol>
              </a:tblGrid>
              <a:tr h="306034">
                <a:tc>
                  <a:txBody>
                    <a:bodyPr/>
                    <a:lstStyle/>
                    <a:p>
                      <a:pPr algn="ctr">
                        <a:spcAft>
                          <a:spcPts val="0"/>
                        </a:spcAft>
                      </a:pPr>
                      <a:r>
                        <a:rPr lang="fr-FR" sz="1200" dirty="0">
                          <a:solidFill>
                            <a:schemeClr val="tx1"/>
                          </a:solidFill>
                        </a:rPr>
                        <a:t>Support de parution de l’avis</a:t>
                      </a:r>
                      <a:endParaRPr lang="fr-FR" sz="1200" dirty="0">
                        <a:solidFill>
                          <a:schemeClr val="tx1"/>
                        </a:solidFill>
                        <a:latin typeface="Times New Roman"/>
                        <a:ea typeface="Times New Roman"/>
                      </a:endParaRPr>
                    </a:p>
                  </a:txBody>
                  <a:tcPr marL="44450" marR="44450" marT="0" marB="0" anchor="ctr">
                    <a:solidFill>
                      <a:schemeClr val="accent2"/>
                    </a:solidFill>
                  </a:tcPr>
                </a:tc>
                <a:tc>
                  <a:txBody>
                    <a:bodyPr/>
                    <a:lstStyle/>
                    <a:p>
                      <a:pPr algn="ctr">
                        <a:spcAft>
                          <a:spcPts val="0"/>
                        </a:spcAft>
                      </a:pPr>
                      <a:r>
                        <a:rPr lang="fr-FR" sz="1200" dirty="0">
                          <a:solidFill>
                            <a:schemeClr val="tx1"/>
                          </a:solidFill>
                        </a:rPr>
                        <a:t>Date de Parution de l’avis</a:t>
                      </a:r>
                      <a:endParaRPr lang="fr-FR" sz="1200" dirty="0">
                        <a:solidFill>
                          <a:schemeClr val="tx1"/>
                        </a:solidFill>
                        <a:latin typeface="Times New Roman"/>
                        <a:ea typeface="Times New Roman"/>
                      </a:endParaRPr>
                    </a:p>
                  </a:txBody>
                  <a:tcPr marL="44450" marR="44450" marT="0" marB="0" anchor="ctr">
                    <a:solidFill>
                      <a:schemeClr val="accent2"/>
                    </a:solidFill>
                  </a:tcPr>
                </a:tc>
                <a:extLst>
                  <a:ext uri="{0D108BD9-81ED-4DB2-BD59-A6C34878D82A}">
                    <a16:rowId xmlns:a16="http://schemas.microsoft.com/office/drawing/2014/main" xmlns="" val="10000"/>
                  </a:ext>
                </a:extLst>
              </a:tr>
              <a:tr h="414046">
                <a:tc>
                  <a:txBody>
                    <a:bodyPr/>
                    <a:lstStyle/>
                    <a:p>
                      <a:pPr algn="ctr">
                        <a:spcAft>
                          <a:spcPts val="0"/>
                        </a:spcAft>
                      </a:pPr>
                      <a:r>
                        <a:rPr lang="fr-FR" sz="1200" kern="1200" dirty="0">
                          <a:solidFill>
                            <a:schemeClr val="tx1"/>
                          </a:solidFill>
                          <a:latin typeface="+mn-lt"/>
                          <a:ea typeface="+mn-ea"/>
                          <a:cs typeface="+mn-cs"/>
                        </a:rPr>
                        <a:t>BOAMP</a:t>
                      </a:r>
                    </a:p>
                  </a:txBody>
                  <a:tcPr marL="44450" marR="44450" marT="0" marB="0" anchor="ctr"/>
                </a:tc>
                <a:tc>
                  <a:txBody>
                    <a:bodyPr/>
                    <a:lstStyle/>
                    <a:p>
                      <a:pPr algn="ctr">
                        <a:spcAft>
                          <a:spcPts val="0"/>
                        </a:spcAft>
                      </a:pPr>
                      <a:r>
                        <a:rPr lang="fr-FR" sz="1200" kern="1200" dirty="0">
                          <a:solidFill>
                            <a:schemeClr val="tx1"/>
                          </a:solidFill>
                          <a:latin typeface="+mn-lt"/>
                          <a:ea typeface="+mn-ea"/>
                          <a:cs typeface="+mn-cs"/>
                        </a:rPr>
                        <a:t>17/07/2019</a:t>
                      </a:r>
                    </a:p>
                  </a:txBody>
                  <a:tcPr marL="44450" marR="44450" marT="0" marB="0" anchor="ctr"/>
                </a:tc>
                <a:extLst>
                  <a:ext uri="{0D108BD9-81ED-4DB2-BD59-A6C34878D82A}">
                    <a16:rowId xmlns:a16="http://schemas.microsoft.com/office/drawing/2014/main" xmlns="" val="2957477569"/>
                  </a:ext>
                </a:extLst>
              </a:tr>
            </a:tbl>
          </a:graphicData>
        </a:graphic>
      </p:graphicFrame>
      <p:sp>
        <p:nvSpPr>
          <p:cNvPr id="8"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a:t>
            </a:fld>
            <a:endParaRPr lang="fr-F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50</a:t>
            </a:fld>
            <a:endParaRPr lang="fr-FR"/>
          </a:p>
        </p:txBody>
      </p:sp>
      <p:sp>
        <p:nvSpPr>
          <p:cNvPr id="6" name="Titre 5"/>
          <p:cNvSpPr>
            <a:spLocks noGrp="1"/>
          </p:cNvSpPr>
          <p:nvPr>
            <p:ph type="ctrTitle"/>
          </p:nvPr>
        </p:nvSpPr>
        <p:spPr>
          <a:xfrm>
            <a:off x="2051720" y="1340768"/>
            <a:ext cx="6912768" cy="1470025"/>
          </a:xfrm>
        </p:spPr>
        <p:txBody>
          <a:bodyPr/>
          <a:lstStyle/>
          <a:p>
            <a:r>
              <a:rPr lang="fr-FR" dirty="0"/>
              <a:t>CHOIX DU CANDIDAT – LOT 1 – EAU POTABLE</a:t>
            </a:r>
          </a:p>
        </p:txBody>
      </p:sp>
    </p:spTree>
    <p:extLst>
      <p:ext uri="{BB962C8B-B14F-4D97-AF65-F5344CB8AC3E}">
        <p14:creationId xmlns:p14="http://schemas.microsoft.com/office/powerpoint/2010/main" val="5700293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re 1"/>
          <p:cNvSpPr>
            <a:spLocks noGrp="1"/>
          </p:cNvSpPr>
          <p:nvPr>
            <p:ph type="ctrTitle"/>
          </p:nvPr>
        </p:nvSpPr>
        <p:spPr>
          <a:xfrm>
            <a:off x="107504" y="44625"/>
            <a:ext cx="7772400" cy="504055"/>
          </a:xfrm>
        </p:spPr>
        <p:txBody>
          <a:bodyPr>
            <a:noAutofit/>
          </a:bodyPr>
          <a:lstStyle/>
          <a:p>
            <a:pPr>
              <a:defRPr/>
            </a:pPr>
            <a:r>
              <a:rPr lang="fr-FR" dirty="0"/>
              <a:t>PRÉSENTATION DU CHOIX DU CONCESSIONNAIRE PAR L’AUTORITE HABILITEE A SIGNER LA CONVENTION – LOT 1</a:t>
            </a:r>
          </a:p>
        </p:txBody>
      </p:sp>
      <p:sp>
        <p:nvSpPr>
          <p:cNvPr id="6" name="ZoneTexte 5"/>
          <p:cNvSpPr txBox="1"/>
          <p:nvPr/>
        </p:nvSpPr>
        <p:spPr>
          <a:xfrm>
            <a:off x="107504" y="908720"/>
            <a:ext cx="8640960" cy="3539430"/>
          </a:xfrm>
          <a:prstGeom prst="rect">
            <a:avLst/>
          </a:prstGeom>
          <a:solidFill>
            <a:schemeClr val="bg1"/>
          </a:solidFill>
          <a:ln>
            <a:solidFill>
              <a:schemeClr val="tx1"/>
            </a:solidFill>
          </a:ln>
        </p:spPr>
        <p:txBody>
          <a:bodyPr wrap="square">
            <a:spAutoFit/>
          </a:bodyPr>
          <a:lstStyle/>
          <a:p>
            <a:pPr marL="273050" indent="-273050" algn="just" fontAlgn="auto">
              <a:spcBef>
                <a:spcPts val="0"/>
              </a:spcBef>
              <a:spcAft>
                <a:spcPts val="0"/>
              </a:spcAft>
              <a:buFont typeface="Wingdings" pitchFamily="2" charset="2"/>
              <a:buChar char="q"/>
              <a:defRPr/>
            </a:pPr>
            <a:r>
              <a:rPr lang="fr-FR" sz="1400" b="1" dirty="0"/>
              <a:t>L’autorité habilitée à signer la convention propose de retenir l’offre de base de la société Veolia Eau pour le </a:t>
            </a:r>
            <a:r>
              <a:rPr lang="fr-FR" sz="1400" b="1" u="sng" dirty="0"/>
              <a:t>Lot 1</a:t>
            </a:r>
            <a:r>
              <a:rPr lang="fr-FR" sz="1400" b="1" dirty="0"/>
              <a:t>.</a:t>
            </a:r>
          </a:p>
          <a:p>
            <a:pPr marL="273050" indent="-273050" algn="just" fontAlgn="auto">
              <a:spcBef>
                <a:spcPts val="0"/>
              </a:spcBef>
              <a:spcAft>
                <a:spcPts val="0"/>
              </a:spcAft>
              <a:buFont typeface="Wingdings" pitchFamily="2" charset="2"/>
              <a:buChar char="q"/>
              <a:defRPr/>
            </a:pPr>
            <a:endParaRPr lang="fr-FR" sz="1400" b="1" dirty="0">
              <a:latin typeface="+mn-lt"/>
            </a:endParaRPr>
          </a:p>
          <a:p>
            <a:pPr marL="273050" indent="-273050" algn="just" fontAlgn="auto">
              <a:spcBef>
                <a:spcPts val="0"/>
              </a:spcBef>
              <a:spcAft>
                <a:spcPts val="0"/>
              </a:spcAft>
              <a:buFont typeface="Wingdings" pitchFamily="2" charset="2"/>
              <a:buChar char="q"/>
              <a:defRPr/>
            </a:pPr>
            <a:r>
              <a:rPr lang="fr-FR" sz="1400" b="1" dirty="0">
                <a:latin typeface="+mn-lt"/>
              </a:rPr>
              <a:t>Le choix du candidat retenu pour la concession a été effectué au regard des critères de jugement retenus dans le règlementation de consultation :</a:t>
            </a:r>
          </a:p>
          <a:p>
            <a:pPr marL="273050" indent="-273050" algn="just" fontAlgn="auto">
              <a:spcBef>
                <a:spcPts val="0"/>
              </a:spcBef>
              <a:spcAft>
                <a:spcPts val="0"/>
              </a:spcAft>
              <a:buFont typeface="Wingdings" pitchFamily="2" charset="2"/>
              <a:buChar char="q"/>
              <a:defRPr/>
            </a:pPr>
            <a:endParaRPr lang="fr-FR" sz="1400" b="1" dirty="0">
              <a:latin typeface="+mn-lt"/>
            </a:endParaRPr>
          </a:p>
          <a:p>
            <a:pPr marL="177800" indent="-177800" algn="just">
              <a:buFont typeface="Arial" pitchFamily="34" charset="0"/>
              <a:buChar char="•"/>
            </a:pPr>
            <a:r>
              <a:rPr lang="fr-FR" sz="1400" dirty="0"/>
              <a:t>Valeur technique de l’offre : Veolia présente une offre satisfaisante sur l’ensemble des critères, avec une organisation et des moyens adaptées et des  propositions intéressantes en terme de  moyens locaux, de rendement et de relation avec les abonnés.</a:t>
            </a:r>
          </a:p>
          <a:p>
            <a:pPr marL="177800" indent="-177800" algn="just">
              <a:buFont typeface="Arial" pitchFamily="34" charset="0"/>
              <a:buChar char="•"/>
            </a:pPr>
            <a:endParaRPr lang="fr-FR" sz="1400" dirty="0"/>
          </a:p>
          <a:p>
            <a:pPr marL="177800" indent="-177800" algn="just">
              <a:buFont typeface="Arial" pitchFamily="34" charset="0"/>
              <a:buChar char="•"/>
            </a:pPr>
            <a:endParaRPr lang="fr-FR" sz="1400" dirty="0"/>
          </a:p>
          <a:p>
            <a:pPr marL="177800" indent="-177800" algn="just">
              <a:buFont typeface="Arial" pitchFamily="34" charset="0"/>
              <a:buChar char="•"/>
            </a:pPr>
            <a:r>
              <a:rPr lang="fr-FR" sz="1400" dirty="0"/>
              <a:t>Valeur économique de l’offre : L’offre financière est cohérente et moins-</a:t>
            </a:r>
            <a:r>
              <a:rPr lang="fr-FR" sz="1400" dirty="0" err="1"/>
              <a:t>disante</a:t>
            </a:r>
            <a:r>
              <a:rPr lang="fr-FR" sz="1400" dirty="0"/>
              <a:t> en terme de recettes et de tarifs (445 k€/an / 102,0 € de part délégataire 120 m3). Elle présente un niveau correct de renouvellement et d’investissement (128 k€/an), avec des bordereaux de prix proposés très intéressants.</a:t>
            </a:r>
          </a:p>
          <a:p>
            <a:pPr marL="177800" indent="-177800" algn="just">
              <a:buFont typeface="Arial" pitchFamily="34" charset="0"/>
              <a:buChar char="•"/>
            </a:pPr>
            <a:endParaRPr lang="fr-FR" sz="1400" dirty="0"/>
          </a:p>
          <a:p>
            <a:pPr marL="177800" indent="-177800" algn="just">
              <a:buFont typeface="Arial" pitchFamily="34" charset="0"/>
              <a:buChar char="•"/>
            </a:pPr>
            <a:endParaRPr lang="fr-FR" sz="1400" dirty="0"/>
          </a:p>
        </p:txBody>
      </p:sp>
      <p:sp>
        <p:nvSpPr>
          <p:cNvPr id="4"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51</a:t>
            </a:fld>
            <a:endParaRPr lang="fr-FR" dirty="0"/>
          </a:p>
        </p:txBody>
      </p:sp>
      <p:sp>
        <p:nvSpPr>
          <p:cNvPr id="5" name="ZoneTexte 4">
            <a:extLst>
              <a:ext uri="{FF2B5EF4-FFF2-40B4-BE49-F238E27FC236}">
                <a16:creationId xmlns:a16="http://schemas.microsoft.com/office/drawing/2014/main" xmlns="" id="{3E67CF52-A234-4229-A0DE-3166E5F6E338}"/>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15434775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re 1"/>
          <p:cNvSpPr>
            <a:spLocks noGrp="1"/>
          </p:cNvSpPr>
          <p:nvPr>
            <p:ph type="ctrTitle"/>
          </p:nvPr>
        </p:nvSpPr>
        <p:spPr>
          <a:xfrm>
            <a:off x="107504" y="-99391"/>
            <a:ext cx="7772400" cy="504055"/>
          </a:xfrm>
        </p:spPr>
        <p:txBody>
          <a:bodyPr>
            <a:noAutofit/>
          </a:bodyPr>
          <a:lstStyle/>
          <a:p>
            <a:pPr>
              <a:defRPr/>
            </a:pPr>
            <a:r>
              <a:rPr lang="fr-FR" dirty="0"/>
              <a:t>ECONOMIE DU CONTRAT (1/2)</a:t>
            </a:r>
          </a:p>
        </p:txBody>
      </p:sp>
      <p:sp>
        <p:nvSpPr>
          <p:cNvPr id="5" name="Rectangle 3"/>
          <p:cNvSpPr txBox="1">
            <a:spLocks noChangeArrowheads="1"/>
          </p:cNvSpPr>
          <p:nvPr/>
        </p:nvSpPr>
        <p:spPr>
          <a:xfrm>
            <a:off x="319658" y="620688"/>
            <a:ext cx="8504684" cy="4912689"/>
          </a:xfrm>
          <a:prstGeom prst="rect">
            <a:avLst/>
          </a:prstGeom>
          <a:solidFill>
            <a:schemeClr val="bg1"/>
          </a:solidFill>
          <a:ln>
            <a:solidFill>
              <a:schemeClr val="tx1"/>
            </a:solidFill>
          </a:ln>
        </p:spPr>
        <p:txBody>
          <a:bodyPr vert="horz" lIns="91440" tIns="45720" rIns="91440" bIns="45720" rtlCol="0" anchor="ctr">
            <a:noAutofit/>
          </a:bodyPr>
          <a:lstStyle/>
          <a:p>
            <a:pPr marL="400050" marR="0" lvl="0" indent="-400050" algn="just" defTabSz="914400" rtl="0" eaLnBrk="1" fontAlgn="auto" latinLnBrk="0" hangingPunct="1">
              <a:lnSpc>
                <a:spcPct val="100000"/>
              </a:lnSpc>
              <a:spcBef>
                <a:spcPct val="20000"/>
              </a:spcBef>
              <a:spcAft>
                <a:spcPts val="0"/>
              </a:spcAft>
              <a:buClrTx/>
              <a:buSzTx/>
              <a:buFont typeface="Wingdings" pitchFamily="2" charset="2"/>
              <a:buAutoNum type="romanUcPeriod"/>
              <a:tabLst/>
              <a:defRPr/>
            </a:pPr>
            <a:r>
              <a:rPr kumimoji="0" lang="fr-FR" sz="1400" b="1" i="0" u="sng" strike="noStrike" kern="1200" cap="none" spc="0" normalizeH="0" baseline="0" noProof="0" dirty="0">
                <a:ln>
                  <a:noFill/>
                </a:ln>
                <a:solidFill>
                  <a:schemeClr val="tx1">
                    <a:lumMod val="95000"/>
                    <a:lumOff val="5000"/>
                  </a:schemeClr>
                </a:solidFill>
                <a:effectLst/>
                <a:uLnTx/>
                <a:uFillTx/>
                <a:latin typeface="+mn-lt"/>
                <a:ea typeface="+mn-ea"/>
                <a:cs typeface="+mn-cs"/>
              </a:rPr>
              <a:t>Durée du contrat </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a:t>
            </a:r>
          </a:p>
          <a:p>
            <a:pPr marL="736600" lvl="1" algn="just">
              <a:spcBef>
                <a:spcPct val="20000"/>
              </a:spcBef>
              <a:defRPr/>
            </a:pPr>
            <a:r>
              <a:rPr lang="fr-FR" sz="1400" dirty="0">
                <a:solidFill>
                  <a:schemeClr val="tx1">
                    <a:lumMod val="95000"/>
                    <a:lumOff val="5000"/>
                  </a:schemeClr>
                </a:solidFill>
              </a:rPr>
              <a:t>Le contrat prendra effet le 1er janvier 2021, ou à sa date de transmission en préfecture si elle est postérieure, pour s’achever le 31 décembre 2029, soit une durée maximale de 9 ans. </a:t>
            </a:r>
          </a:p>
          <a:p>
            <a:pPr marL="822325" marR="0" lvl="1" indent="0" algn="just" defTabSz="914400" rtl="0" eaLnBrk="1" fontAlgn="auto" latinLnBrk="0" hangingPunct="1">
              <a:lnSpc>
                <a:spcPct val="100000"/>
              </a:lnSpc>
              <a:spcBef>
                <a:spcPct val="20000"/>
              </a:spcBef>
              <a:spcAft>
                <a:spcPts val="0"/>
              </a:spcAft>
              <a:buClrTx/>
              <a:buSzTx/>
              <a:buFontTx/>
              <a:buNone/>
              <a:tabLst/>
              <a:defRPr/>
            </a:pPr>
            <a:endParaRPr kumimoji="0" lang="fr-FR" sz="10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400050" marR="0" lvl="0" indent="-400050" algn="just" defTabSz="914400" rtl="0" eaLnBrk="1" fontAlgn="auto" latinLnBrk="0" hangingPunct="1">
              <a:lnSpc>
                <a:spcPct val="100000"/>
              </a:lnSpc>
              <a:spcBef>
                <a:spcPct val="20000"/>
              </a:spcBef>
              <a:spcAft>
                <a:spcPts val="0"/>
              </a:spcAft>
              <a:buClrTx/>
              <a:buSzTx/>
              <a:buFont typeface="Wingdings" pitchFamily="2" charset="2"/>
              <a:buAutoNum type="romanUcPeriod" startAt="2"/>
              <a:tabLst/>
              <a:defRPr/>
            </a:pPr>
            <a:r>
              <a:rPr kumimoji="0" lang="fr-FR" sz="1400" b="1" i="0" u="sng" strike="noStrike" kern="1200" cap="none" spc="0" normalizeH="0" baseline="0" noProof="0" dirty="0">
                <a:ln>
                  <a:noFill/>
                </a:ln>
                <a:solidFill>
                  <a:schemeClr val="tx1">
                    <a:lumMod val="95000"/>
                    <a:lumOff val="5000"/>
                  </a:schemeClr>
                </a:solidFill>
                <a:effectLst/>
                <a:uLnTx/>
                <a:uFillTx/>
                <a:latin typeface="+mn-lt"/>
                <a:ea typeface="+mn-ea"/>
                <a:cs typeface="+mn-cs"/>
              </a:rPr>
              <a:t>Economie du contrat</a:t>
            </a:r>
          </a:p>
          <a:p>
            <a:pPr marL="857250" lvl="1" indent="-400050" algn="just">
              <a:spcBef>
                <a:spcPct val="20000"/>
              </a:spcBef>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Les éléments financiers relatifs à l’offre de Veolia Eau retenue sont les suivants :</a:t>
            </a:r>
          </a:p>
          <a:p>
            <a:pPr marL="1141413" marR="0" lvl="2"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Prévision des recettes annuelles en</a:t>
            </a:r>
            <a:r>
              <a:rPr kumimoji="0" lang="fr-FR" sz="1400" b="0" i="0" u="none" strike="noStrike" kern="1200" cap="none" spc="0" normalizeH="0" noProof="0" dirty="0">
                <a:ln>
                  <a:noFill/>
                </a:ln>
                <a:solidFill>
                  <a:schemeClr val="tx1">
                    <a:lumMod val="95000"/>
                    <a:lumOff val="5000"/>
                  </a:schemeClr>
                </a:solidFill>
                <a:effectLst/>
                <a:uLnTx/>
                <a:uFillTx/>
                <a:latin typeface="+mn-lt"/>
                <a:ea typeface="+mn-ea"/>
                <a:cs typeface="+mn-cs"/>
              </a:rPr>
              <a:t> moyenne sur la période contractuelle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a:t>
            </a:r>
            <a:r>
              <a:rPr lang="fr-FR" sz="1400" b="1" dirty="0">
                <a:solidFill>
                  <a:schemeClr val="tx1">
                    <a:lumMod val="95000"/>
                    <a:lumOff val="5000"/>
                  </a:schemeClr>
                </a:solidFill>
              </a:rPr>
              <a:t>444,6 </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K€/an.</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Les principales hypothèses retenues sont les suivantes :</a:t>
            </a:r>
          </a:p>
          <a:p>
            <a:pPr marL="1884363" lvl="4" indent="-155575" algn="just">
              <a:spcBef>
                <a:spcPct val="20000"/>
              </a:spcBef>
              <a:buFont typeface="Arial" charset="0"/>
              <a:buChar char="–"/>
              <a:defRPr/>
            </a:pP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Nombre de parts fixes (2021)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a:t>
            </a:r>
            <a:r>
              <a:rPr lang="fr-FR" sz="1400" dirty="0">
                <a:solidFill>
                  <a:schemeClr val="tx1">
                    <a:lumMod val="95000"/>
                    <a:lumOff val="5000"/>
                  </a:schemeClr>
                </a:solidFill>
              </a:rPr>
              <a:t>4 137</a:t>
            </a:r>
            <a:endPar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endParaRPr>
          </a:p>
          <a:p>
            <a:pPr marL="1884363" marR="0" lvl="4" indent="-155575" algn="just" defTabSz="914400" rtl="0" eaLnBrk="1" fontAlgn="auto" latinLnBrk="0" hangingPunct="1">
              <a:lnSpc>
                <a:spcPct val="100000"/>
              </a:lnSpc>
              <a:spcBef>
                <a:spcPct val="20000"/>
              </a:spcBef>
              <a:spcAft>
                <a:spcPts val="0"/>
              </a:spcAft>
              <a:buClrTx/>
              <a:buSzTx/>
              <a:buFont typeface="Arial" charset="0"/>
              <a:buChar char="–"/>
              <a:tabLst/>
              <a:defRPr/>
            </a:pP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Volumes facturés (2021)</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 :  413 700 m</a:t>
            </a:r>
            <a:r>
              <a:rPr kumimoji="0" lang="fr-FR" sz="1400" b="0" i="0" u="none" strike="noStrike" kern="1200" cap="none" spc="0" normalizeH="0" baseline="30000" noProof="0" dirty="0">
                <a:ln>
                  <a:noFill/>
                </a:ln>
                <a:solidFill>
                  <a:schemeClr val="tx1">
                    <a:lumMod val="95000"/>
                    <a:lumOff val="5000"/>
                  </a:schemeClr>
                </a:solidFill>
                <a:effectLst/>
                <a:uLnTx/>
                <a:uFillTx/>
                <a:latin typeface="+mn-lt"/>
                <a:ea typeface="+mn-ea"/>
                <a:cs typeface="+mn-cs"/>
                <a:sym typeface="Wingdings 3" pitchFamily="18" charset="2"/>
              </a:rPr>
              <a:t>3</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 </a:t>
            </a:r>
          </a:p>
          <a:p>
            <a:pPr marL="1141413" marR="0" lvl="2"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Prévision de charges d’exploitation annuelles moyenne  : </a:t>
            </a:r>
            <a:r>
              <a:rPr lang="fr-FR" sz="1400" b="1" dirty="0">
                <a:solidFill>
                  <a:schemeClr val="tx1">
                    <a:lumMod val="95000"/>
                    <a:lumOff val="5000"/>
                  </a:schemeClr>
                </a:solidFill>
              </a:rPr>
              <a:t> 443,4 </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K€ /an</a:t>
            </a:r>
            <a:endPar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1141413" marR="0" lvl="2"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Prévision de résultat brut d’exploitation annuel moyen  : </a:t>
            </a:r>
            <a:r>
              <a:rPr kumimoji="0" lang="fr-FR" sz="1400" b="1" i="0" u="none" strike="noStrike" kern="1200" cap="none" spc="0" normalizeH="0" baseline="0" dirty="0">
                <a:ln>
                  <a:noFill/>
                </a:ln>
                <a:solidFill>
                  <a:schemeClr val="tx1">
                    <a:lumMod val="95000"/>
                    <a:lumOff val="5000"/>
                  </a:schemeClr>
                </a:solidFill>
                <a:effectLst/>
                <a:uLnTx/>
                <a:uFillTx/>
                <a:latin typeface="+mn-lt"/>
                <a:ea typeface="+mn-ea"/>
                <a:cs typeface="+mn-cs"/>
              </a:rPr>
              <a:t>1,2</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 K€ /an</a:t>
            </a:r>
          </a:p>
          <a:p>
            <a:pPr marL="733425" marR="0" lvl="1"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10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400050" marR="0" lvl="0" indent="-400050" algn="just" defTabSz="914400" rtl="0" eaLnBrk="1" fontAlgn="auto" latinLnBrk="0" hangingPunct="1">
              <a:lnSpc>
                <a:spcPct val="100000"/>
              </a:lnSpc>
              <a:spcBef>
                <a:spcPct val="20000"/>
              </a:spcBef>
              <a:spcAft>
                <a:spcPts val="0"/>
              </a:spcAft>
              <a:buClrTx/>
              <a:buSzTx/>
              <a:buFont typeface="Wingdings" pitchFamily="2" charset="2"/>
              <a:buAutoNum type="romanUcPeriod" startAt="3"/>
              <a:tabLst/>
              <a:defRPr/>
            </a:pPr>
            <a:r>
              <a:rPr kumimoji="0" lang="fr-FR" sz="1400" b="1" i="0" u="sng" strike="noStrike" kern="1200" cap="none" spc="0" normalizeH="0" baseline="0" noProof="0" dirty="0">
                <a:ln>
                  <a:noFill/>
                </a:ln>
                <a:solidFill>
                  <a:schemeClr val="tx1">
                    <a:lumMod val="95000"/>
                    <a:lumOff val="5000"/>
                  </a:schemeClr>
                </a:solidFill>
                <a:effectLst/>
                <a:uLnTx/>
                <a:uFillTx/>
                <a:latin typeface="+mn-lt"/>
                <a:ea typeface="+mn-ea"/>
                <a:cs typeface="+mn-cs"/>
              </a:rPr>
              <a:t>Tarifs</a:t>
            </a:r>
          </a:p>
          <a:p>
            <a:pPr marL="857250" marR="0" lvl="1" indent="-400050" algn="just" defTabSz="914400" rtl="0" eaLnBrk="1" fontAlgn="auto" latinLnBrk="0" hangingPunct="1">
              <a:lnSpc>
                <a:spcPct val="100000"/>
              </a:lnSpc>
              <a:spcBef>
                <a:spcPct val="20000"/>
              </a:spcBef>
              <a:spcAft>
                <a:spcPts val="0"/>
              </a:spcAft>
              <a:buClrTx/>
              <a:buSzTx/>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Les tarifs de référence pour la période contractuelle sont précisés ci-après :</a:t>
            </a:r>
          </a:p>
          <a:p>
            <a:pPr marL="457200" marR="0" lvl="1" indent="0" algn="just" defTabSz="914400" rtl="0" eaLnBrk="1" fontAlgn="auto" latinLnBrk="0" hangingPunct="1">
              <a:lnSpc>
                <a:spcPct val="100000"/>
              </a:lnSpc>
              <a:spcBef>
                <a:spcPct val="20000"/>
              </a:spcBef>
              <a:spcAft>
                <a:spcPts val="0"/>
              </a:spcAft>
              <a:buClrTx/>
              <a:buSzTx/>
              <a:buFontTx/>
              <a:buNone/>
              <a:tabLst/>
              <a:defRPr/>
            </a:pPr>
            <a:r>
              <a:rPr kumimoji="0" lang="fr-FR" sz="1400" b="0" i="0" u="sng" strike="noStrike" kern="1200" cap="none" spc="0" normalizeH="0" baseline="0" noProof="0" dirty="0">
                <a:ln>
                  <a:noFill/>
                </a:ln>
                <a:solidFill>
                  <a:schemeClr val="tx1">
                    <a:lumMod val="95000"/>
                    <a:lumOff val="5000"/>
                  </a:schemeClr>
                </a:solidFill>
                <a:effectLst/>
                <a:uLnTx/>
                <a:uFillTx/>
                <a:latin typeface="+mn-lt"/>
                <a:ea typeface="+mn-ea"/>
                <a:cs typeface="+mn-cs"/>
              </a:rPr>
              <a:t>Abonnement :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a:t>
            </a:r>
            <a:r>
              <a:rPr lang="fr-FR" sz="1400" dirty="0">
                <a:solidFill>
                  <a:schemeClr val="tx1">
                    <a:lumMod val="95000"/>
                    <a:lumOff val="5000"/>
                  </a:schemeClr>
                </a:solidFill>
              </a:rPr>
              <a:t>30 € /an</a:t>
            </a:r>
          </a:p>
          <a:p>
            <a:pPr marL="457200" marR="0" lvl="1" indent="0" algn="just" defTabSz="914400" rtl="0" eaLnBrk="1" fontAlgn="auto" latinLnBrk="0" hangingPunct="1">
              <a:lnSpc>
                <a:spcPct val="100000"/>
              </a:lnSpc>
              <a:spcBef>
                <a:spcPct val="20000"/>
              </a:spcBef>
              <a:spcAft>
                <a:spcPts val="0"/>
              </a:spcAft>
              <a:buClrTx/>
              <a:buSzTx/>
              <a:buFontTx/>
              <a:buNone/>
              <a:tabLst/>
              <a:defRPr/>
            </a:pPr>
            <a:endParaRPr kumimoji="0" lang="fr-FR" sz="1400" b="0" i="0" u="sng"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457200" marR="0" lvl="1" indent="0" algn="just" defTabSz="914400" rtl="0" eaLnBrk="1" fontAlgn="auto" latinLnBrk="0" hangingPunct="1">
              <a:lnSpc>
                <a:spcPct val="100000"/>
              </a:lnSpc>
              <a:spcBef>
                <a:spcPct val="20000"/>
              </a:spcBef>
              <a:spcAft>
                <a:spcPts val="0"/>
              </a:spcAft>
              <a:buClrTx/>
              <a:buSzTx/>
              <a:buFontTx/>
              <a:buNone/>
              <a:tabLst/>
              <a:defRPr/>
            </a:pPr>
            <a:r>
              <a:rPr kumimoji="0" lang="fr-FR" sz="1400" b="0" i="0" u="sng" strike="noStrike" kern="1200" cap="none" spc="0" normalizeH="0" baseline="0" noProof="0" dirty="0">
                <a:ln>
                  <a:noFill/>
                </a:ln>
                <a:solidFill>
                  <a:schemeClr val="tx1">
                    <a:lumMod val="95000"/>
                    <a:lumOff val="5000"/>
                  </a:schemeClr>
                </a:solidFill>
                <a:effectLst/>
                <a:uLnTx/>
                <a:uFillTx/>
                <a:latin typeface="+mn-lt"/>
                <a:ea typeface="+mn-ea"/>
                <a:cs typeface="+mn-cs"/>
              </a:rPr>
              <a:t>Prix au m3 consommé : </a:t>
            </a:r>
            <a:r>
              <a:rPr lang="fr-FR" sz="1400" dirty="0">
                <a:solidFill>
                  <a:schemeClr val="tx1">
                    <a:lumMod val="95000"/>
                    <a:lumOff val="5000"/>
                  </a:schemeClr>
                </a:solidFill>
              </a:rPr>
              <a:t> 0,60 €/m3</a:t>
            </a:r>
          </a:p>
          <a:p>
            <a:pPr marL="457200" marR="0" lvl="1" indent="0" algn="just" defTabSz="914400" rtl="0" eaLnBrk="1" fontAlgn="auto" latinLnBrk="0" hangingPunct="1">
              <a:lnSpc>
                <a:spcPct val="100000"/>
              </a:lnSpc>
              <a:spcBef>
                <a:spcPct val="20000"/>
              </a:spcBef>
              <a:spcAft>
                <a:spcPts val="0"/>
              </a:spcAft>
              <a:buClrTx/>
              <a:buSzTx/>
              <a:buFontTx/>
              <a:buNone/>
              <a:tabLst/>
              <a:defRPr/>
            </a:pPr>
            <a:endParaRPr lang="fr-FR" sz="1400" dirty="0">
              <a:solidFill>
                <a:schemeClr val="tx1">
                  <a:lumMod val="95000"/>
                  <a:lumOff val="5000"/>
                </a:schemeClr>
              </a:solidFill>
            </a:endParaRPr>
          </a:p>
          <a:p>
            <a:pPr marL="457200" marR="0" lvl="1" indent="0" algn="just" defTabSz="914400" rtl="0" eaLnBrk="1" fontAlgn="auto" latinLnBrk="0" hangingPunct="1">
              <a:lnSpc>
                <a:spcPct val="100000"/>
              </a:lnSpc>
              <a:spcBef>
                <a:spcPct val="20000"/>
              </a:spcBef>
              <a:spcAft>
                <a:spcPts val="0"/>
              </a:spcAft>
              <a:buClrTx/>
              <a:buSzTx/>
              <a:buFontTx/>
              <a:buNone/>
              <a:tabLst/>
              <a:defRPr/>
            </a:pPr>
            <a:endPar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
        <p:nvSpPr>
          <p:cNvPr id="3" name="Rectangle 1"/>
          <p:cNvSpPr>
            <a:spLocks noChangeArrowheads="1"/>
          </p:cNvSpPr>
          <p:nvPr/>
        </p:nvSpPr>
        <p:spPr bwMode="auto">
          <a:xfrm>
            <a:off x="1460500" y="3522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1460500" y="3522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52</a:t>
            </a:fld>
            <a:endParaRPr lang="fr-FR" dirty="0"/>
          </a:p>
        </p:txBody>
      </p:sp>
      <p:sp>
        <p:nvSpPr>
          <p:cNvPr id="9" name="ZoneTexte 8">
            <a:extLst>
              <a:ext uri="{FF2B5EF4-FFF2-40B4-BE49-F238E27FC236}">
                <a16:creationId xmlns:a16="http://schemas.microsoft.com/office/drawing/2014/main" xmlns="" id="{66B9D97C-25B3-4DCF-A592-88C2F35BDD73}"/>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Tree>
    <p:extLst>
      <p:ext uri="{BB962C8B-B14F-4D97-AF65-F5344CB8AC3E}">
        <p14:creationId xmlns:p14="http://schemas.microsoft.com/office/powerpoint/2010/main" val="15364343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re 1"/>
          <p:cNvSpPr>
            <a:spLocks noGrp="1"/>
          </p:cNvSpPr>
          <p:nvPr>
            <p:ph type="ctrTitle"/>
          </p:nvPr>
        </p:nvSpPr>
        <p:spPr>
          <a:xfrm>
            <a:off x="107504" y="-99391"/>
            <a:ext cx="7772400" cy="504055"/>
          </a:xfrm>
        </p:spPr>
        <p:txBody>
          <a:bodyPr>
            <a:noAutofit/>
          </a:bodyPr>
          <a:lstStyle/>
          <a:p>
            <a:pPr>
              <a:defRPr/>
            </a:pPr>
            <a:r>
              <a:rPr lang="fr-FR" dirty="0"/>
              <a:t>ECONOMIE DU CONTRAT (2/2)</a:t>
            </a:r>
          </a:p>
        </p:txBody>
      </p:sp>
      <p:sp>
        <p:nvSpPr>
          <p:cNvPr id="4" name="Text Box 4"/>
          <p:cNvSpPr txBox="1">
            <a:spLocks noChangeArrowheads="1"/>
          </p:cNvSpPr>
          <p:nvPr/>
        </p:nvSpPr>
        <p:spPr bwMode="auto">
          <a:xfrm>
            <a:off x="71438" y="476250"/>
            <a:ext cx="8821737" cy="5406608"/>
          </a:xfrm>
          <a:prstGeom prst="rect">
            <a:avLst/>
          </a:prstGeom>
          <a:solidFill>
            <a:schemeClr val="bg1"/>
          </a:solidFill>
          <a:ln w="9525">
            <a:solidFill>
              <a:schemeClr val="tx1"/>
            </a:solidFill>
            <a:miter lim="800000"/>
            <a:headEnd/>
            <a:tailEnd/>
          </a:ln>
        </p:spPr>
        <p:txBody>
          <a:bodyPr>
            <a:spAutoFit/>
          </a:bodyPr>
          <a:lstStyle/>
          <a:p>
            <a:pPr marL="361950" indent="-361950">
              <a:spcBef>
                <a:spcPct val="50000"/>
              </a:spcBef>
              <a:defRPr/>
            </a:pPr>
            <a:r>
              <a:rPr lang="fr-FR" sz="1400" b="1" dirty="0"/>
              <a:t>IV. </a:t>
            </a:r>
            <a:r>
              <a:rPr lang="fr-FR" sz="1400" b="1" u="sng" dirty="0"/>
              <a:t>Actualisation des tarifs</a:t>
            </a:r>
          </a:p>
          <a:p>
            <a:pPr marL="273050" indent="-273050">
              <a:defRPr/>
            </a:pPr>
            <a:endParaRPr lang="fr-FR" sz="1400" dirty="0"/>
          </a:p>
          <a:p>
            <a:pPr marL="273050" indent="-273050">
              <a:buFont typeface="Wingdings" pitchFamily="2" charset="2"/>
              <a:buChar char="q"/>
              <a:defRPr/>
            </a:pPr>
            <a:r>
              <a:rPr lang="fr-FR" sz="1400" dirty="0"/>
              <a:t>Les tarifs de base de la part du Délégataire feront l’objet d’une indexation annuelle par application de la formule suivante :</a:t>
            </a:r>
          </a:p>
          <a:p>
            <a:pPr marL="273050" indent="-273050">
              <a:buFont typeface="Wingdings" pitchFamily="2" charset="2"/>
              <a:buChar char="q"/>
              <a:defRPr/>
            </a:pPr>
            <a:endParaRPr lang="fr-FR" sz="1400" dirty="0"/>
          </a:p>
          <a:p>
            <a:pPr marL="273050" indent="-273050">
              <a:defRPr/>
            </a:pPr>
            <a:r>
              <a:rPr lang="fr-FR" sz="1400" dirty="0"/>
              <a:t>			</a:t>
            </a:r>
            <a:r>
              <a:rPr lang="fr-FR" sz="1400" b="1" dirty="0"/>
              <a:t>	</a:t>
            </a:r>
            <a:r>
              <a:rPr lang="nl-NL" sz="1400" b="1" dirty="0" err="1"/>
              <a:t>Pn</a:t>
            </a:r>
            <a:r>
              <a:rPr lang="nl-NL" sz="1400" b="1" dirty="0"/>
              <a:t> = P</a:t>
            </a:r>
            <a:r>
              <a:rPr lang="nl-NL" sz="1400" b="1" baseline="-25000" dirty="0"/>
              <a:t>o</a:t>
            </a:r>
            <a:r>
              <a:rPr lang="nl-NL" sz="1400" b="1" dirty="0"/>
              <a:t> x </a:t>
            </a:r>
            <a:r>
              <a:rPr lang="nl-NL" sz="1400" b="1" dirty="0" err="1"/>
              <a:t>Kn</a:t>
            </a:r>
            <a:endParaRPr lang="nl-NL" sz="1400" b="1" dirty="0"/>
          </a:p>
          <a:p>
            <a:pPr marL="273050" indent="-273050">
              <a:defRPr/>
            </a:pPr>
            <a:r>
              <a:rPr lang="nl-NL" sz="1400" b="1" dirty="0"/>
              <a:t>	</a:t>
            </a:r>
            <a:r>
              <a:rPr lang="en-US" sz="1400" dirty="0"/>
              <a:t> </a:t>
            </a:r>
            <a:endParaRPr lang="fr-FR" sz="1400" dirty="0"/>
          </a:p>
          <a:p>
            <a:pPr marL="273050" indent="-273050">
              <a:defRPr/>
            </a:pPr>
            <a:r>
              <a:rPr lang="fr-FR" sz="1400" dirty="0"/>
              <a:t>	</a:t>
            </a:r>
            <a:r>
              <a:rPr lang="fr-FR" sz="1400" dirty="0" err="1"/>
              <a:t>P</a:t>
            </a:r>
            <a:r>
              <a:rPr lang="fr-FR" sz="1400" baseline="-25000" dirty="0" err="1"/>
              <a:t>n</a:t>
            </a:r>
            <a:r>
              <a:rPr lang="fr-FR" sz="1400" baseline="-25000" dirty="0"/>
              <a:t> </a:t>
            </a:r>
            <a:r>
              <a:rPr lang="fr-FR" sz="1400" dirty="0"/>
              <a:t>= tarif applicable pour l’année n</a:t>
            </a:r>
          </a:p>
          <a:p>
            <a:pPr marL="273050" indent="-273050">
              <a:defRPr/>
            </a:pPr>
            <a:r>
              <a:rPr lang="fr-FR" sz="1400" dirty="0"/>
              <a:t>	P</a:t>
            </a:r>
            <a:r>
              <a:rPr lang="fr-FR" sz="1400" baseline="-25000" dirty="0"/>
              <a:t>o </a:t>
            </a:r>
            <a:r>
              <a:rPr lang="fr-FR" sz="1400" dirty="0"/>
              <a:t>= tarif de base</a:t>
            </a:r>
          </a:p>
          <a:p>
            <a:pPr marL="273050" indent="-273050">
              <a:defRPr/>
            </a:pPr>
            <a:r>
              <a:rPr lang="fr-FR" sz="1400" dirty="0"/>
              <a:t>	</a:t>
            </a:r>
            <a:r>
              <a:rPr lang="fr-FR" sz="1400" dirty="0" err="1"/>
              <a:t>Kn</a:t>
            </a:r>
            <a:r>
              <a:rPr lang="fr-FR" sz="1400" dirty="0"/>
              <a:t> = coefficient d’indexation représentatif de l’évolution des charges supportées par le délégataire entre la période o et la période n</a:t>
            </a:r>
          </a:p>
          <a:p>
            <a:pPr marL="273050" indent="-273050">
              <a:defRPr/>
            </a:pPr>
            <a:endParaRPr lang="fr-FR" sz="1400" dirty="0"/>
          </a:p>
          <a:p>
            <a:pPr marL="273050" indent="-273050">
              <a:defRPr/>
            </a:pPr>
            <a:endParaRPr lang="fr-FR" sz="1400" dirty="0"/>
          </a:p>
          <a:p>
            <a:pPr marL="273050" indent="-273050">
              <a:defRPr/>
            </a:pPr>
            <a:endParaRPr lang="fr-FR" sz="1400" dirty="0"/>
          </a:p>
          <a:p>
            <a:pPr marL="273050" indent="-273050">
              <a:defRPr/>
            </a:pPr>
            <a:endParaRPr lang="fr-FR" sz="1400" b="1" baseline="-25000" dirty="0"/>
          </a:p>
          <a:p>
            <a:pPr marL="273050" indent="-273050">
              <a:defRPr/>
            </a:pPr>
            <a:r>
              <a:rPr lang="fr-FR" sz="1400" dirty="0"/>
              <a:t>	où :</a:t>
            </a:r>
          </a:p>
          <a:p>
            <a:pPr marL="361950" indent="-361950">
              <a:buFont typeface="Wingdings" pitchFamily="2" charset="2"/>
              <a:buNone/>
              <a:defRPr/>
            </a:pPr>
            <a:r>
              <a:rPr lang="fr-FR" sz="1400" dirty="0"/>
              <a:t>	</a:t>
            </a:r>
            <a:r>
              <a:rPr lang="fr-FR" sz="1400" b="1" dirty="0"/>
              <a:t>ICHT - E </a:t>
            </a:r>
            <a:r>
              <a:rPr lang="fr-FR" sz="1400" dirty="0"/>
              <a:t>est l’indice du Cout Horaire du Travail - production et distribution d'eau, assainissement </a:t>
            </a:r>
          </a:p>
          <a:p>
            <a:pPr marL="361950" indent="-361950">
              <a:buFont typeface="Wingdings" pitchFamily="2" charset="2"/>
              <a:buNone/>
              <a:defRPr/>
            </a:pPr>
            <a:r>
              <a:rPr lang="fr-FR" sz="1400" b="1" dirty="0"/>
              <a:t>	TP10A</a:t>
            </a:r>
            <a:r>
              <a:rPr lang="fr-FR" sz="1400" dirty="0"/>
              <a:t> est </a:t>
            </a:r>
            <a:r>
              <a:rPr lang="fr-FR" sz="1400" dirty="0">
                <a:solidFill>
                  <a:schemeClr val="tx1">
                    <a:lumMod val="95000"/>
                    <a:lumOff val="5000"/>
                  </a:schemeClr>
                </a:solidFill>
              </a:rPr>
              <a:t>l’indice des canalisations, égouts, assainissement et adduction d’eau avec fourniture de tuyaux</a:t>
            </a:r>
            <a:endParaRPr lang="fr-FR" sz="1400" dirty="0"/>
          </a:p>
          <a:p>
            <a:pPr marL="361950" indent="-361950">
              <a:buFont typeface="Wingdings" pitchFamily="2" charset="2"/>
              <a:buNone/>
              <a:defRPr/>
            </a:pPr>
            <a:r>
              <a:rPr lang="fr-FR" sz="1400" b="1" dirty="0"/>
              <a:t>	FSD2</a:t>
            </a:r>
            <a:r>
              <a:rPr lang="fr-FR" sz="1400" dirty="0"/>
              <a:t> est l’indice  frais et service divers n°2</a:t>
            </a:r>
            <a:r>
              <a:rPr lang="fr-FR" sz="1400" b="1" dirty="0"/>
              <a:t>	</a:t>
            </a:r>
            <a:r>
              <a:rPr lang="de-DE" sz="1400" b="1" dirty="0">
                <a:latin typeface="Arial" panose="020B0604020202020204" pitchFamily="34" charset="0"/>
                <a:ea typeface="Times New Roman" panose="02020603050405020304" pitchFamily="18" charset="0"/>
              </a:rPr>
              <a:t> </a:t>
            </a:r>
          </a:p>
          <a:p>
            <a:pPr marL="361950" indent="-361950">
              <a:buFont typeface="Wingdings" pitchFamily="2" charset="2"/>
              <a:buNone/>
              <a:defRPr/>
            </a:pPr>
            <a:r>
              <a:rPr lang="de-DE" sz="1400" b="1" dirty="0">
                <a:latin typeface="Arial" panose="020B0604020202020204" pitchFamily="34" charset="0"/>
                <a:ea typeface="Times New Roman" panose="02020603050405020304" pitchFamily="18" charset="0"/>
              </a:rPr>
              <a:t>	010534766</a:t>
            </a:r>
            <a:r>
              <a:rPr lang="fr-FR" sz="1400" b="1" dirty="0"/>
              <a:t> </a:t>
            </a:r>
            <a:r>
              <a:rPr lang="fr-FR" sz="1400" dirty="0"/>
              <a:t>est l’indice électricité vendue aux entreprises &gt; 36 kVA – base 100 en 2010</a:t>
            </a:r>
          </a:p>
          <a:p>
            <a:pPr marL="361950" indent="-361950">
              <a:buFont typeface="Wingdings" pitchFamily="2" charset="2"/>
              <a:buNone/>
              <a:defRPr/>
            </a:pPr>
            <a:r>
              <a:rPr lang="fr-FR" sz="1400" b="1" dirty="0"/>
              <a:t>	</a:t>
            </a:r>
            <a:endParaRPr lang="fr-FR" sz="1400" dirty="0">
              <a:solidFill>
                <a:schemeClr val="tx1">
                  <a:lumMod val="95000"/>
                  <a:lumOff val="5000"/>
                </a:schemeClr>
              </a:solidFill>
            </a:endParaRPr>
          </a:p>
          <a:p>
            <a:pPr marL="361950" indent="-361950">
              <a:buFont typeface="Wingdings" pitchFamily="2" charset="2"/>
              <a:buNone/>
              <a:defRPr/>
            </a:pPr>
            <a:endParaRPr lang="fr-FR" sz="1400" dirty="0">
              <a:solidFill>
                <a:srgbClr val="FF0000"/>
              </a:solidFill>
            </a:endParaRPr>
          </a:p>
          <a:p>
            <a:pPr marL="273050" indent="-273050">
              <a:defRPr/>
            </a:pPr>
            <a:r>
              <a:rPr lang="fr-FR" sz="1400" dirty="0"/>
              <a:t>	La valeur de base des paramètres indice o est celle connue au 1</a:t>
            </a:r>
            <a:r>
              <a:rPr lang="fr-FR" sz="1400" baseline="30000" dirty="0"/>
              <a:t>er</a:t>
            </a:r>
            <a:r>
              <a:rPr lang="fr-FR" sz="1400" dirty="0"/>
              <a:t> novembre 2020</a:t>
            </a:r>
          </a:p>
          <a:p>
            <a:pPr marL="273050" indent="-273050">
              <a:defRPr/>
            </a:pPr>
            <a:r>
              <a:rPr lang="fr-FR" sz="1400" dirty="0"/>
              <a:t>	La valeur de base des paramètres indice n est celle connue au 1</a:t>
            </a:r>
            <a:r>
              <a:rPr lang="fr-FR" sz="1400" baseline="30000" dirty="0"/>
              <a:t>er</a:t>
            </a:r>
            <a:r>
              <a:rPr lang="fr-FR" sz="1400" dirty="0"/>
              <a:t> novembre N-1</a:t>
            </a:r>
          </a:p>
        </p:txBody>
      </p:sp>
      <p:sp>
        <p:nvSpPr>
          <p:cNvPr id="2"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7"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53</a:t>
            </a:fld>
            <a:endParaRPr lang="fr-FR" dirty="0"/>
          </a:p>
        </p:txBody>
      </p:sp>
      <p:sp>
        <p:nvSpPr>
          <p:cNvPr id="9" name="ZoneTexte 8">
            <a:extLst>
              <a:ext uri="{FF2B5EF4-FFF2-40B4-BE49-F238E27FC236}">
                <a16:creationId xmlns:a16="http://schemas.microsoft.com/office/drawing/2014/main" xmlns="" id="{C0C27E6A-6969-4CAA-9F38-205152BCFAAD}"/>
              </a:ext>
            </a:extLst>
          </p:cNvPr>
          <p:cNvSpPr txBox="1"/>
          <p:nvPr/>
        </p:nvSpPr>
        <p:spPr>
          <a:xfrm>
            <a:off x="179512" y="6381328"/>
            <a:ext cx="720080" cy="276999"/>
          </a:xfrm>
          <a:prstGeom prst="rect">
            <a:avLst/>
          </a:prstGeom>
          <a:solidFill>
            <a:schemeClr val="accent3">
              <a:lumMod val="20000"/>
              <a:lumOff val="80000"/>
            </a:schemeClr>
          </a:solidFill>
        </p:spPr>
        <p:txBody>
          <a:bodyPr wrap="square" rtlCol="0">
            <a:spAutoFit/>
          </a:bodyPr>
          <a:lstStyle/>
          <a:p>
            <a:pPr algn="ctr"/>
            <a:r>
              <a:rPr lang="fr-FR" sz="1200" dirty="0"/>
              <a:t>Lot 1</a:t>
            </a:r>
          </a:p>
        </p:txBody>
      </p:sp>
      <p:sp>
        <p:nvSpPr>
          <p:cNvPr id="6" name="Rectangle 5">
            <a:extLst>
              <a:ext uri="{FF2B5EF4-FFF2-40B4-BE49-F238E27FC236}">
                <a16:creationId xmlns:a16="http://schemas.microsoft.com/office/drawing/2014/main" xmlns="" id="{9D807862-B06D-4DC6-AD94-6B02913A5306}"/>
              </a:ext>
            </a:extLst>
          </p:cNvPr>
          <p:cNvSpPr/>
          <p:nvPr/>
        </p:nvSpPr>
        <p:spPr>
          <a:xfrm>
            <a:off x="449858" y="3219340"/>
            <a:ext cx="8064896" cy="566758"/>
          </a:xfrm>
          <a:prstGeom prst="rect">
            <a:avLst/>
          </a:prstGeom>
        </p:spPr>
        <p:txBody>
          <a:bodyPr wrap="square">
            <a:spAutoFit/>
          </a:bodyPr>
          <a:lstStyle/>
          <a:p>
            <a:pPr algn="ctr">
              <a:lnSpc>
                <a:spcPct val="115000"/>
              </a:lnSpc>
              <a:spcBef>
                <a:spcPts val="600"/>
              </a:spcBef>
              <a:spcAft>
                <a:spcPts val="600"/>
              </a:spcAft>
            </a:pPr>
            <a:r>
              <a:rPr lang="de-DE" sz="1400" b="1" dirty="0">
                <a:latin typeface="Arial" panose="020B0604020202020204" pitchFamily="34" charset="0"/>
                <a:ea typeface="Times New Roman" panose="02020603050405020304" pitchFamily="18" charset="0"/>
              </a:rPr>
              <a:t>K = 0,15 + 0,44 x [ICHT-E / ICHT-E</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 + 0,05x [010534766 / 010534766</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 + 0,09 x [TP10a / TP10a</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 + 0,27 x [FSD2 / FSD2</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a:t>
            </a:r>
            <a:endParaRPr lang="fr-FR" sz="14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797309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54</a:t>
            </a:fld>
            <a:endParaRPr lang="fr-FR"/>
          </a:p>
        </p:txBody>
      </p:sp>
      <p:sp>
        <p:nvSpPr>
          <p:cNvPr id="6" name="Titre 5"/>
          <p:cNvSpPr>
            <a:spLocks noGrp="1"/>
          </p:cNvSpPr>
          <p:nvPr>
            <p:ph type="ctrTitle"/>
          </p:nvPr>
        </p:nvSpPr>
        <p:spPr>
          <a:xfrm>
            <a:off x="1979712" y="1340768"/>
            <a:ext cx="7164288" cy="1470025"/>
          </a:xfrm>
        </p:spPr>
        <p:txBody>
          <a:bodyPr/>
          <a:lstStyle/>
          <a:p>
            <a:r>
              <a:rPr lang="fr-FR" dirty="0"/>
              <a:t>CHOIX DU CANDIDAT – LOT 2 – ASSAINISSEMENT COLLECTIF</a:t>
            </a:r>
          </a:p>
        </p:txBody>
      </p:sp>
    </p:spTree>
    <p:extLst>
      <p:ext uri="{BB962C8B-B14F-4D97-AF65-F5344CB8AC3E}">
        <p14:creationId xmlns:p14="http://schemas.microsoft.com/office/powerpoint/2010/main" val="42153467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re 1"/>
          <p:cNvSpPr>
            <a:spLocks noGrp="1"/>
          </p:cNvSpPr>
          <p:nvPr>
            <p:ph type="ctrTitle"/>
          </p:nvPr>
        </p:nvSpPr>
        <p:spPr>
          <a:xfrm>
            <a:off x="107504" y="44625"/>
            <a:ext cx="7772400" cy="504055"/>
          </a:xfrm>
        </p:spPr>
        <p:txBody>
          <a:bodyPr>
            <a:noAutofit/>
          </a:bodyPr>
          <a:lstStyle/>
          <a:p>
            <a:pPr>
              <a:defRPr/>
            </a:pPr>
            <a:r>
              <a:rPr lang="fr-FR" dirty="0"/>
              <a:t>PRÉSENTATION DU CHOIX DU CONCESSIONNAIRE PAR L’AUTORITE HABILITEE A SIGNER LA CONVENTION – LOT 2</a:t>
            </a:r>
          </a:p>
        </p:txBody>
      </p:sp>
      <p:sp>
        <p:nvSpPr>
          <p:cNvPr id="6" name="ZoneTexte 5"/>
          <p:cNvSpPr txBox="1"/>
          <p:nvPr/>
        </p:nvSpPr>
        <p:spPr>
          <a:xfrm>
            <a:off x="107504" y="908720"/>
            <a:ext cx="8640960" cy="3323987"/>
          </a:xfrm>
          <a:prstGeom prst="rect">
            <a:avLst/>
          </a:prstGeom>
          <a:solidFill>
            <a:schemeClr val="bg1"/>
          </a:solidFill>
          <a:ln>
            <a:solidFill>
              <a:schemeClr val="tx1"/>
            </a:solidFill>
          </a:ln>
        </p:spPr>
        <p:txBody>
          <a:bodyPr wrap="square">
            <a:spAutoFit/>
          </a:bodyPr>
          <a:lstStyle/>
          <a:p>
            <a:pPr marL="273050" indent="-273050" algn="just" fontAlgn="auto">
              <a:spcBef>
                <a:spcPts val="0"/>
              </a:spcBef>
              <a:spcAft>
                <a:spcPts val="0"/>
              </a:spcAft>
              <a:buFont typeface="Wingdings" pitchFamily="2" charset="2"/>
              <a:buChar char="q"/>
              <a:defRPr/>
            </a:pPr>
            <a:r>
              <a:rPr lang="fr-FR" sz="1400" b="1" dirty="0"/>
              <a:t>L’autorité habilitée à signer la convention propose de retenir l’offre de base de la société Veolia Eau pour le </a:t>
            </a:r>
            <a:r>
              <a:rPr lang="fr-FR" sz="1400" b="1" u="sng" dirty="0"/>
              <a:t>Lot 2</a:t>
            </a:r>
            <a:r>
              <a:rPr lang="fr-FR" sz="1400" b="1" dirty="0"/>
              <a:t>.</a:t>
            </a:r>
          </a:p>
          <a:p>
            <a:pPr marL="273050" indent="-273050" algn="just" fontAlgn="auto">
              <a:spcBef>
                <a:spcPts val="0"/>
              </a:spcBef>
              <a:spcAft>
                <a:spcPts val="0"/>
              </a:spcAft>
              <a:buFont typeface="Wingdings" pitchFamily="2" charset="2"/>
              <a:buChar char="q"/>
              <a:defRPr/>
            </a:pPr>
            <a:endParaRPr lang="fr-FR" sz="1400" b="1" dirty="0">
              <a:latin typeface="+mn-lt"/>
            </a:endParaRPr>
          </a:p>
          <a:p>
            <a:pPr marL="273050" indent="-273050" algn="just" fontAlgn="auto">
              <a:spcBef>
                <a:spcPts val="0"/>
              </a:spcBef>
              <a:spcAft>
                <a:spcPts val="0"/>
              </a:spcAft>
              <a:buFont typeface="Wingdings" pitchFamily="2" charset="2"/>
              <a:buChar char="q"/>
              <a:defRPr/>
            </a:pPr>
            <a:r>
              <a:rPr lang="fr-FR" sz="1400" b="1" dirty="0">
                <a:latin typeface="+mn-lt"/>
              </a:rPr>
              <a:t>Le choix du candidat retenu pour la concession a été effectué au regard des critères de jugement retenus dans le règlementation de consultation :</a:t>
            </a:r>
          </a:p>
          <a:p>
            <a:pPr marL="273050" indent="-273050" algn="just" fontAlgn="auto">
              <a:spcBef>
                <a:spcPts val="0"/>
              </a:spcBef>
              <a:spcAft>
                <a:spcPts val="0"/>
              </a:spcAft>
              <a:buFont typeface="Wingdings" pitchFamily="2" charset="2"/>
              <a:buChar char="q"/>
              <a:defRPr/>
            </a:pPr>
            <a:endParaRPr lang="fr-FR" sz="1400" b="1" dirty="0">
              <a:latin typeface="+mn-lt"/>
            </a:endParaRPr>
          </a:p>
          <a:p>
            <a:pPr marL="177800" indent="-177800" algn="just">
              <a:buFont typeface="Arial" pitchFamily="34" charset="0"/>
              <a:buChar char="•"/>
            </a:pPr>
            <a:r>
              <a:rPr lang="fr-FR" sz="1400" dirty="0"/>
              <a:t>Valeur technique de l’offre : Veolia présente une offre satisfaisante sur l’ensemble des critères, avec une organisation et des moyens adaptées et des propositions importantes d’amélioration du fonctionnement de la station d’épuration, sources d’économie d’énergie. </a:t>
            </a:r>
          </a:p>
          <a:p>
            <a:pPr marL="177800" indent="-177800" algn="just">
              <a:buFont typeface="Arial" pitchFamily="34" charset="0"/>
              <a:buChar char="•"/>
            </a:pPr>
            <a:endParaRPr lang="fr-FR" sz="1400" dirty="0"/>
          </a:p>
          <a:p>
            <a:pPr marL="177800" indent="-177800" algn="just">
              <a:buFont typeface="Arial" pitchFamily="34" charset="0"/>
              <a:buChar char="•"/>
            </a:pPr>
            <a:r>
              <a:rPr lang="fr-FR" sz="1400" dirty="0"/>
              <a:t>Valeur économique de l’offre : L’offre financière est cohérente , intéressante en terme de recettes  et moins-</a:t>
            </a:r>
            <a:r>
              <a:rPr lang="fr-FR" sz="1400" dirty="0" err="1"/>
              <a:t>disante</a:t>
            </a:r>
            <a:r>
              <a:rPr lang="fr-FR" sz="1400" dirty="0"/>
              <a:t> en terme de de tarifs (339 k€/an / 98,6 € de part délégataire 120 m3). Elle présente un niveau correct de renouvellement et d’investissement (33 k€/an).</a:t>
            </a:r>
          </a:p>
          <a:p>
            <a:pPr marL="177800" indent="-177800" algn="just">
              <a:buFont typeface="Arial" pitchFamily="34" charset="0"/>
              <a:buChar char="•"/>
            </a:pPr>
            <a:endParaRPr lang="fr-FR" sz="1400" dirty="0"/>
          </a:p>
          <a:p>
            <a:pPr marL="177800" indent="-177800" algn="just">
              <a:buFont typeface="Arial" pitchFamily="34" charset="0"/>
              <a:buChar char="•"/>
            </a:pPr>
            <a:endParaRPr lang="fr-FR" sz="1400" dirty="0"/>
          </a:p>
        </p:txBody>
      </p:sp>
      <p:sp>
        <p:nvSpPr>
          <p:cNvPr id="4"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55</a:t>
            </a:fld>
            <a:endParaRPr lang="fr-FR" dirty="0"/>
          </a:p>
        </p:txBody>
      </p:sp>
      <p:sp>
        <p:nvSpPr>
          <p:cNvPr id="7" name="ZoneTexte 6">
            <a:extLst>
              <a:ext uri="{FF2B5EF4-FFF2-40B4-BE49-F238E27FC236}">
                <a16:creationId xmlns:a16="http://schemas.microsoft.com/office/drawing/2014/main" xmlns="" id="{2CA060FF-06B6-4D2C-B554-9A08CF868BE1}"/>
              </a:ext>
            </a:extLst>
          </p:cNvPr>
          <p:cNvSpPr txBox="1"/>
          <p:nvPr/>
        </p:nvSpPr>
        <p:spPr>
          <a:xfrm>
            <a:off x="179512" y="6381328"/>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34953824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re 1"/>
          <p:cNvSpPr>
            <a:spLocks noGrp="1"/>
          </p:cNvSpPr>
          <p:nvPr>
            <p:ph type="ctrTitle"/>
          </p:nvPr>
        </p:nvSpPr>
        <p:spPr>
          <a:xfrm>
            <a:off x="107504" y="-99391"/>
            <a:ext cx="7772400" cy="504055"/>
          </a:xfrm>
        </p:spPr>
        <p:txBody>
          <a:bodyPr>
            <a:noAutofit/>
          </a:bodyPr>
          <a:lstStyle/>
          <a:p>
            <a:pPr>
              <a:defRPr/>
            </a:pPr>
            <a:r>
              <a:rPr lang="fr-FR" dirty="0"/>
              <a:t>ECONOMIE DU CONTRAT (1/2)</a:t>
            </a:r>
          </a:p>
        </p:txBody>
      </p:sp>
      <p:sp>
        <p:nvSpPr>
          <p:cNvPr id="5" name="Rectangle 3"/>
          <p:cNvSpPr txBox="1">
            <a:spLocks noChangeArrowheads="1"/>
          </p:cNvSpPr>
          <p:nvPr/>
        </p:nvSpPr>
        <p:spPr>
          <a:xfrm>
            <a:off x="193331" y="388519"/>
            <a:ext cx="8504684" cy="6138782"/>
          </a:xfrm>
          <a:prstGeom prst="rect">
            <a:avLst/>
          </a:prstGeom>
          <a:solidFill>
            <a:schemeClr val="bg1"/>
          </a:solidFill>
          <a:ln>
            <a:solidFill>
              <a:schemeClr val="tx1"/>
            </a:solidFill>
          </a:ln>
        </p:spPr>
        <p:txBody>
          <a:bodyPr vert="horz" lIns="91440" tIns="45720" rIns="91440" bIns="45720" rtlCol="0" anchor="ctr">
            <a:noAutofit/>
          </a:bodyPr>
          <a:lstStyle/>
          <a:p>
            <a:pPr marL="400050" marR="0" lvl="0" indent="-400050" algn="just" defTabSz="914400" rtl="0" eaLnBrk="1" fontAlgn="auto" latinLnBrk="0" hangingPunct="1">
              <a:lnSpc>
                <a:spcPct val="100000"/>
              </a:lnSpc>
              <a:spcBef>
                <a:spcPct val="20000"/>
              </a:spcBef>
              <a:spcAft>
                <a:spcPts val="0"/>
              </a:spcAft>
              <a:buClrTx/>
              <a:buSzTx/>
              <a:buFont typeface="Wingdings" pitchFamily="2" charset="2"/>
              <a:buAutoNum type="romanUcPeriod"/>
              <a:tabLst/>
              <a:defRPr/>
            </a:pPr>
            <a:r>
              <a:rPr kumimoji="0" lang="fr-FR" sz="1400" b="1" i="0" u="sng" strike="noStrike" kern="1200" cap="none" spc="0" normalizeH="0" baseline="0" noProof="0" dirty="0">
                <a:ln>
                  <a:noFill/>
                </a:ln>
                <a:solidFill>
                  <a:schemeClr val="tx1">
                    <a:lumMod val="95000"/>
                    <a:lumOff val="5000"/>
                  </a:schemeClr>
                </a:solidFill>
                <a:effectLst/>
                <a:uLnTx/>
                <a:uFillTx/>
                <a:latin typeface="+mn-lt"/>
                <a:ea typeface="+mn-ea"/>
                <a:cs typeface="+mn-cs"/>
              </a:rPr>
              <a:t>Durée du contrat </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a:t>
            </a:r>
          </a:p>
          <a:p>
            <a:pPr marL="736600" lvl="1" algn="just">
              <a:spcBef>
                <a:spcPct val="20000"/>
              </a:spcBef>
              <a:defRPr/>
            </a:pPr>
            <a:r>
              <a:rPr lang="fr-FR" sz="1400" dirty="0">
                <a:solidFill>
                  <a:schemeClr val="tx1">
                    <a:lumMod val="95000"/>
                    <a:lumOff val="5000"/>
                  </a:schemeClr>
                </a:solidFill>
              </a:rPr>
              <a:t>Le contrat prendra effet le 1er janvier 2021, ou à sa date de transmission en préfecture si elle est postérieure, pour s’achever le 31 décembre 2029, soit une durée maximale de 9 ans. </a:t>
            </a:r>
          </a:p>
          <a:p>
            <a:pPr marL="822325" marR="0" lvl="1" indent="0" algn="just" defTabSz="914400" rtl="0" eaLnBrk="1" fontAlgn="auto" latinLnBrk="0" hangingPunct="1">
              <a:lnSpc>
                <a:spcPct val="100000"/>
              </a:lnSpc>
              <a:spcBef>
                <a:spcPct val="20000"/>
              </a:spcBef>
              <a:spcAft>
                <a:spcPts val="0"/>
              </a:spcAft>
              <a:buClrTx/>
              <a:buSzTx/>
              <a:buFontTx/>
              <a:buNone/>
              <a:tabLst/>
              <a:defRPr/>
            </a:pPr>
            <a:endParaRPr kumimoji="0" lang="fr-FR" sz="10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400050" marR="0" lvl="0" indent="-400050" algn="just" defTabSz="914400" rtl="0" eaLnBrk="1" fontAlgn="auto" latinLnBrk="0" hangingPunct="1">
              <a:lnSpc>
                <a:spcPct val="100000"/>
              </a:lnSpc>
              <a:spcBef>
                <a:spcPct val="20000"/>
              </a:spcBef>
              <a:spcAft>
                <a:spcPts val="0"/>
              </a:spcAft>
              <a:buClrTx/>
              <a:buSzTx/>
              <a:buFont typeface="Wingdings" pitchFamily="2" charset="2"/>
              <a:buAutoNum type="romanUcPeriod" startAt="2"/>
              <a:tabLst/>
              <a:defRPr/>
            </a:pPr>
            <a:r>
              <a:rPr kumimoji="0" lang="fr-FR" sz="1400" b="1" i="0" u="sng" strike="noStrike" kern="1200" cap="none" spc="0" normalizeH="0" baseline="0" noProof="0" dirty="0">
                <a:ln>
                  <a:noFill/>
                </a:ln>
                <a:solidFill>
                  <a:schemeClr val="tx1">
                    <a:lumMod val="95000"/>
                    <a:lumOff val="5000"/>
                  </a:schemeClr>
                </a:solidFill>
                <a:effectLst/>
                <a:uLnTx/>
                <a:uFillTx/>
                <a:latin typeface="+mn-lt"/>
                <a:ea typeface="+mn-ea"/>
                <a:cs typeface="+mn-cs"/>
              </a:rPr>
              <a:t>Economie du contrat</a:t>
            </a:r>
          </a:p>
          <a:p>
            <a:pPr marL="857250" lvl="1" indent="-400050" algn="just">
              <a:spcBef>
                <a:spcPct val="20000"/>
              </a:spcBef>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Les éléments financiers relatifs à l’offre de </a:t>
            </a:r>
            <a:r>
              <a:rPr lang="fr-FR" sz="1400" dirty="0"/>
              <a:t>Veolia Eau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retenue sont les suivants :</a:t>
            </a:r>
          </a:p>
          <a:p>
            <a:pPr marL="1141413" marR="0" lvl="2"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Prévision des recettes annuelles en</a:t>
            </a:r>
            <a:r>
              <a:rPr kumimoji="0" lang="fr-FR" sz="1400" b="0" i="0" u="none" strike="noStrike" kern="1200" cap="none" spc="0" normalizeH="0" noProof="0" dirty="0">
                <a:ln>
                  <a:noFill/>
                </a:ln>
                <a:solidFill>
                  <a:schemeClr val="tx1">
                    <a:lumMod val="95000"/>
                    <a:lumOff val="5000"/>
                  </a:schemeClr>
                </a:solidFill>
                <a:effectLst/>
                <a:uLnTx/>
                <a:uFillTx/>
                <a:latin typeface="+mn-lt"/>
                <a:ea typeface="+mn-ea"/>
                <a:cs typeface="+mn-cs"/>
              </a:rPr>
              <a:t> moyenne sur la période contractuelle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a:t>
            </a:r>
            <a:r>
              <a:rPr lang="fr-FR" sz="1400" b="1" dirty="0">
                <a:solidFill>
                  <a:schemeClr val="tx1">
                    <a:lumMod val="95000"/>
                    <a:lumOff val="5000"/>
                  </a:schemeClr>
                </a:solidFill>
              </a:rPr>
              <a:t>339,2 </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K€/an.</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Les principales hypothèses retenues sont les suivantes :</a:t>
            </a:r>
          </a:p>
          <a:p>
            <a:pPr marL="1884363" lvl="4" indent="-155575" algn="just">
              <a:spcBef>
                <a:spcPct val="20000"/>
              </a:spcBef>
              <a:buFont typeface="Arial" charset="0"/>
              <a:buChar char="–"/>
              <a:defRPr/>
            </a:pP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Nombre de parts fixes (2021)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a:t>
            </a:r>
            <a:r>
              <a:rPr lang="fr-FR" sz="1400" dirty="0">
                <a:solidFill>
                  <a:schemeClr val="tx1">
                    <a:lumMod val="95000"/>
                    <a:lumOff val="5000"/>
                  </a:schemeClr>
                </a:solidFill>
              </a:rPr>
              <a:t>3 900</a:t>
            </a:r>
            <a:endPar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endParaRPr>
          </a:p>
          <a:p>
            <a:pPr marL="1884363" marR="0" lvl="4" indent="-155575" algn="just" defTabSz="914400" rtl="0" eaLnBrk="1" fontAlgn="auto" latinLnBrk="0" hangingPunct="1">
              <a:lnSpc>
                <a:spcPct val="100000"/>
              </a:lnSpc>
              <a:spcBef>
                <a:spcPct val="20000"/>
              </a:spcBef>
              <a:spcAft>
                <a:spcPts val="0"/>
              </a:spcAft>
              <a:buClrTx/>
              <a:buSzTx/>
              <a:buFont typeface="Arial" charset="0"/>
              <a:buChar char="–"/>
              <a:tabLst/>
              <a:defRPr/>
            </a:pP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Volumes facturés (2021)</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 :  </a:t>
            </a:r>
            <a:r>
              <a:rPr lang="fr-FR" sz="1400" dirty="0">
                <a:solidFill>
                  <a:schemeClr val="tx1">
                    <a:lumMod val="95000"/>
                    <a:lumOff val="5000"/>
                  </a:schemeClr>
                </a:solidFill>
                <a:sym typeface="Wingdings 3" pitchFamily="18" charset="2"/>
              </a:rPr>
              <a:t>331 500</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 m</a:t>
            </a:r>
            <a:r>
              <a:rPr kumimoji="0" lang="fr-FR" sz="1400" b="0" i="0" u="none" strike="noStrike" kern="1200" cap="none" spc="0" normalizeH="0" baseline="30000" noProof="0" dirty="0">
                <a:ln>
                  <a:noFill/>
                </a:ln>
                <a:solidFill>
                  <a:schemeClr val="tx1">
                    <a:lumMod val="95000"/>
                    <a:lumOff val="5000"/>
                  </a:schemeClr>
                </a:solidFill>
                <a:effectLst/>
                <a:uLnTx/>
                <a:uFillTx/>
                <a:latin typeface="+mn-lt"/>
                <a:ea typeface="+mn-ea"/>
                <a:cs typeface="+mn-cs"/>
                <a:sym typeface="Wingdings 3" pitchFamily="18" charset="2"/>
              </a:rPr>
              <a:t>3</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sym typeface="Wingdings 3" pitchFamily="18" charset="2"/>
              </a:rPr>
              <a:t>. </a:t>
            </a:r>
          </a:p>
          <a:p>
            <a:pPr marL="1141413" marR="0" lvl="2"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Prévision de charges d’exploitation annuelles moyenne  : </a:t>
            </a:r>
            <a:r>
              <a:rPr lang="fr-FR" sz="1400" b="1" dirty="0">
                <a:solidFill>
                  <a:schemeClr val="tx1">
                    <a:lumMod val="95000"/>
                    <a:lumOff val="5000"/>
                  </a:schemeClr>
                </a:solidFill>
              </a:rPr>
              <a:t> 337,9 </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K€ /an</a:t>
            </a:r>
            <a:endPar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1141413" marR="0" lvl="2"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Prévision de résultat brut d’exploitation annuel moyen  : </a:t>
            </a:r>
            <a:r>
              <a:rPr kumimoji="0" lang="fr-FR" sz="1400" b="1" i="0" u="none" strike="noStrike" kern="1200" cap="none" spc="0" normalizeH="0" baseline="0" dirty="0">
                <a:ln>
                  <a:noFill/>
                </a:ln>
                <a:solidFill>
                  <a:schemeClr val="tx1">
                    <a:lumMod val="95000"/>
                    <a:lumOff val="5000"/>
                  </a:schemeClr>
                </a:solidFill>
                <a:effectLst/>
                <a:uLnTx/>
                <a:uFillTx/>
                <a:latin typeface="+mn-lt"/>
                <a:ea typeface="+mn-ea"/>
                <a:cs typeface="+mn-cs"/>
              </a:rPr>
              <a:t>1,3</a:t>
            </a:r>
            <a:r>
              <a:rPr kumimoji="0" lang="fr-FR" sz="1400" b="1" i="0" u="none" strike="noStrike" kern="1200" cap="none" spc="0" normalizeH="0" baseline="0" noProof="0" dirty="0">
                <a:ln>
                  <a:noFill/>
                </a:ln>
                <a:solidFill>
                  <a:schemeClr val="tx1">
                    <a:lumMod val="95000"/>
                    <a:lumOff val="5000"/>
                  </a:schemeClr>
                </a:solidFill>
                <a:effectLst/>
                <a:uLnTx/>
                <a:uFillTx/>
                <a:latin typeface="+mn-lt"/>
                <a:ea typeface="+mn-ea"/>
                <a:cs typeface="+mn-cs"/>
              </a:rPr>
              <a:t> K€ /an</a:t>
            </a:r>
          </a:p>
          <a:p>
            <a:pPr marL="733425" marR="0" lvl="1"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10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400050" marR="0" lvl="0" indent="-400050" algn="just" defTabSz="914400" rtl="0" eaLnBrk="1" fontAlgn="auto" latinLnBrk="0" hangingPunct="1">
              <a:lnSpc>
                <a:spcPct val="100000"/>
              </a:lnSpc>
              <a:spcBef>
                <a:spcPct val="20000"/>
              </a:spcBef>
              <a:spcAft>
                <a:spcPts val="0"/>
              </a:spcAft>
              <a:buClrTx/>
              <a:buSzTx/>
              <a:buFont typeface="Wingdings" pitchFamily="2" charset="2"/>
              <a:buAutoNum type="romanUcPeriod" startAt="3"/>
              <a:tabLst/>
              <a:defRPr/>
            </a:pPr>
            <a:r>
              <a:rPr kumimoji="0" lang="fr-FR" sz="1400" b="1" i="0" u="sng" strike="noStrike" kern="1200" cap="none" spc="0" normalizeH="0" baseline="0" noProof="0" dirty="0">
                <a:ln>
                  <a:noFill/>
                </a:ln>
                <a:solidFill>
                  <a:schemeClr val="tx1">
                    <a:lumMod val="95000"/>
                    <a:lumOff val="5000"/>
                  </a:schemeClr>
                </a:solidFill>
                <a:effectLst/>
                <a:uLnTx/>
                <a:uFillTx/>
                <a:latin typeface="+mn-lt"/>
                <a:ea typeface="+mn-ea"/>
                <a:cs typeface="+mn-cs"/>
              </a:rPr>
              <a:t>Tarifs</a:t>
            </a:r>
          </a:p>
          <a:p>
            <a:pPr marL="857250" marR="0" lvl="1" indent="-400050" algn="just" defTabSz="914400" rtl="0" eaLnBrk="1" fontAlgn="auto" latinLnBrk="0" hangingPunct="1">
              <a:lnSpc>
                <a:spcPct val="100000"/>
              </a:lnSpc>
              <a:spcBef>
                <a:spcPct val="20000"/>
              </a:spcBef>
              <a:spcAft>
                <a:spcPts val="0"/>
              </a:spcAft>
              <a:buClrTx/>
              <a:buSzTx/>
              <a:tabLst/>
              <a:defRPr/>
            </a:pP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Les tarifs de référence pour la période contractuelle sont précisés ci-après :</a:t>
            </a:r>
          </a:p>
          <a:p>
            <a:pPr marL="457200" marR="0" lvl="1" indent="0" algn="just" defTabSz="914400" rtl="0" eaLnBrk="1" fontAlgn="auto" latinLnBrk="0" hangingPunct="1">
              <a:lnSpc>
                <a:spcPct val="100000"/>
              </a:lnSpc>
              <a:spcBef>
                <a:spcPct val="20000"/>
              </a:spcBef>
              <a:spcAft>
                <a:spcPts val="0"/>
              </a:spcAft>
              <a:buClrTx/>
              <a:buSzTx/>
              <a:buFontTx/>
              <a:buNone/>
              <a:tabLst/>
              <a:defRPr/>
            </a:pPr>
            <a:r>
              <a:rPr kumimoji="0" lang="fr-FR" sz="1400" b="0" i="0" u="sng" strike="noStrike" kern="1200" cap="none" spc="0" normalizeH="0" baseline="0" noProof="0" dirty="0">
                <a:ln>
                  <a:noFill/>
                </a:ln>
                <a:solidFill>
                  <a:schemeClr val="tx1">
                    <a:lumMod val="95000"/>
                    <a:lumOff val="5000"/>
                  </a:schemeClr>
                </a:solidFill>
                <a:effectLst/>
                <a:uLnTx/>
                <a:uFillTx/>
                <a:latin typeface="+mn-lt"/>
                <a:ea typeface="+mn-ea"/>
                <a:cs typeface="+mn-cs"/>
              </a:rPr>
              <a:t>Abonnement :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17,00 € par an			</a:t>
            </a:r>
          </a:p>
          <a:p>
            <a:pPr marL="457200" marR="0" lvl="1" indent="0" algn="just" defTabSz="914400" rtl="0" eaLnBrk="1" fontAlgn="auto" latinLnBrk="0" hangingPunct="1">
              <a:lnSpc>
                <a:spcPct val="100000"/>
              </a:lnSpc>
              <a:spcBef>
                <a:spcPct val="20000"/>
              </a:spcBef>
              <a:spcAft>
                <a:spcPts val="0"/>
              </a:spcAft>
              <a:buClrTx/>
              <a:buSzTx/>
              <a:buFontTx/>
              <a:buNone/>
              <a:tabLst/>
              <a:defRPr/>
            </a:pPr>
            <a:r>
              <a:rPr kumimoji="0" lang="fr-FR" sz="1400" b="0" i="0" u="sng" strike="noStrike" kern="1200" cap="none" spc="0" normalizeH="0" baseline="0" noProof="0" dirty="0">
                <a:ln>
                  <a:noFill/>
                </a:ln>
                <a:solidFill>
                  <a:schemeClr val="tx1">
                    <a:lumMod val="95000"/>
                    <a:lumOff val="5000"/>
                  </a:schemeClr>
                </a:solidFill>
                <a:effectLst/>
                <a:uLnTx/>
                <a:uFillTx/>
                <a:latin typeface="+mn-lt"/>
                <a:ea typeface="+mn-ea"/>
                <a:cs typeface="+mn-cs"/>
              </a:rPr>
              <a:t>Prix au m3 consommé : </a:t>
            </a:r>
            <a:r>
              <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	0,68 € HT/m3</a:t>
            </a:r>
          </a:p>
          <a:p>
            <a:pPr marL="457200" marR="0" lvl="1" indent="0" algn="just" defTabSz="914400" rtl="0" eaLnBrk="1" fontAlgn="auto" latinLnBrk="0" hangingPunct="1">
              <a:lnSpc>
                <a:spcPct val="100000"/>
              </a:lnSpc>
              <a:spcBef>
                <a:spcPct val="20000"/>
              </a:spcBef>
              <a:spcAft>
                <a:spcPts val="0"/>
              </a:spcAft>
              <a:buClrTx/>
              <a:buSzTx/>
              <a:buFontTx/>
              <a:buNone/>
              <a:tabLst/>
              <a:defRPr/>
            </a:pPr>
            <a:endParaRPr lang="fr-FR" sz="1400" u="sng" dirty="0">
              <a:solidFill>
                <a:schemeClr val="tx1">
                  <a:lumMod val="95000"/>
                  <a:lumOff val="5000"/>
                </a:schemeClr>
              </a:solidFill>
            </a:endParaRPr>
          </a:p>
          <a:p>
            <a:pPr marL="457200" marR="0" lvl="1" indent="0" algn="just" defTabSz="914400" rtl="0" eaLnBrk="1" fontAlgn="auto" latinLnBrk="0" hangingPunct="1">
              <a:lnSpc>
                <a:spcPct val="100000"/>
              </a:lnSpc>
              <a:spcBef>
                <a:spcPct val="20000"/>
              </a:spcBef>
              <a:spcAft>
                <a:spcPts val="0"/>
              </a:spcAft>
              <a:buClrTx/>
              <a:buSzTx/>
              <a:buFontTx/>
              <a:buNone/>
              <a:tabLst/>
              <a:defRPr/>
            </a:pPr>
            <a:r>
              <a:rPr lang="fr-FR" sz="1400" u="sng" dirty="0">
                <a:solidFill>
                  <a:schemeClr val="tx1">
                    <a:lumMod val="95000"/>
                    <a:lumOff val="5000"/>
                  </a:schemeClr>
                </a:solidFill>
              </a:rPr>
              <a:t>Rémunération au titre des eaux pluviales </a:t>
            </a:r>
            <a:r>
              <a:rPr lang="fr-FR" sz="1400" dirty="0">
                <a:solidFill>
                  <a:schemeClr val="tx1">
                    <a:lumMod val="95000"/>
                    <a:lumOff val="5000"/>
                  </a:schemeClr>
                </a:solidFill>
              </a:rPr>
              <a:t>: 20 000 € par an</a:t>
            </a:r>
            <a:endParaRPr kumimoji="0" lang="fr-FR" sz="1400" b="0"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
        <p:nvSpPr>
          <p:cNvPr id="3" name="Rectangle 1"/>
          <p:cNvSpPr>
            <a:spLocks noChangeArrowheads="1"/>
          </p:cNvSpPr>
          <p:nvPr/>
        </p:nvSpPr>
        <p:spPr bwMode="auto">
          <a:xfrm>
            <a:off x="1460500" y="3522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1460500" y="3522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8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56</a:t>
            </a:fld>
            <a:endParaRPr lang="fr-FR" dirty="0"/>
          </a:p>
        </p:txBody>
      </p:sp>
      <p:sp>
        <p:nvSpPr>
          <p:cNvPr id="11" name="ZoneTexte 10">
            <a:extLst>
              <a:ext uri="{FF2B5EF4-FFF2-40B4-BE49-F238E27FC236}">
                <a16:creationId xmlns:a16="http://schemas.microsoft.com/office/drawing/2014/main" xmlns="" id="{2CD9426B-BC29-4776-9896-47B71A62859C}"/>
              </a:ext>
            </a:extLst>
          </p:cNvPr>
          <p:cNvSpPr txBox="1"/>
          <p:nvPr/>
        </p:nvSpPr>
        <p:spPr>
          <a:xfrm>
            <a:off x="179512" y="6381328"/>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36206162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re 1"/>
          <p:cNvSpPr>
            <a:spLocks noGrp="1"/>
          </p:cNvSpPr>
          <p:nvPr>
            <p:ph type="ctrTitle"/>
          </p:nvPr>
        </p:nvSpPr>
        <p:spPr>
          <a:xfrm>
            <a:off x="107504" y="-99391"/>
            <a:ext cx="7772400" cy="504055"/>
          </a:xfrm>
        </p:spPr>
        <p:txBody>
          <a:bodyPr>
            <a:noAutofit/>
          </a:bodyPr>
          <a:lstStyle/>
          <a:p>
            <a:pPr>
              <a:defRPr/>
            </a:pPr>
            <a:r>
              <a:rPr lang="fr-FR" dirty="0"/>
              <a:t>ECONOMIE DU CONTRAT (2/2)</a:t>
            </a:r>
          </a:p>
        </p:txBody>
      </p:sp>
      <p:sp>
        <p:nvSpPr>
          <p:cNvPr id="4" name="Text Box 4"/>
          <p:cNvSpPr txBox="1">
            <a:spLocks noChangeArrowheads="1"/>
          </p:cNvSpPr>
          <p:nvPr/>
        </p:nvSpPr>
        <p:spPr bwMode="auto">
          <a:xfrm>
            <a:off x="71438" y="476250"/>
            <a:ext cx="8821737" cy="5406608"/>
          </a:xfrm>
          <a:prstGeom prst="rect">
            <a:avLst/>
          </a:prstGeom>
          <a:solidFill>
            <a:schemeClr val="bg1"/>
          </a:solidFill>
          <a:ln w="9525">
            <a:solidFill>
              <a:schemeClr val="tx1"/>
            </a:solidFill>
            <a:miter lim="800000"/>
            <a:headEnd/>
            <a:tailEnd/>
          </a:ln>
        </p:spPr>
        <p:txBody>
          <a:bodyPr>
            <a:spAutoFit/>
          </a:bodyPr>
          <a:lstStyle/>
          <a:p>
            <a:pPr marL="361950" indent="-361950">
              <a:spcBef>
                <a:spcPct val="50000"/>
              </a:spcBef>
              <a:defRPr/>
            </a:pPr>
            <a:r>
              <a:rPr lang="fr-FR" sz="1400" b="1" dirty="0"/>
              <a:t>IV. </a:t>
            </a:r>
            <a:r>
              <a:rPr lang="fr-FR" sz="1400" b="1" u="sng" dirty="0"/>
              <a:t>Actualisation des tarifs</a:t>
            </a:r>
          </a:p>
          <a:p>
            <a:pPr marL="273050" indent="-273050">
              <a:defRPr/>
            </a:pPr>
            <a:endParaRPr lang="fr-FR" sz="1400" dirty="0"/>
          </a:p>
          <a:p>
            <a:pPr marL="273050" indent="-273050">
              <a:buFont typeface="Wingdings" pitchFamily="2" charset="2"/>
              <a:buChar char="q"/>
              <a:defRPr/>
            </a:pPr>
            <a:r>
              <a:rPr lang="fr-FR" sz="1400" dirty="0"/>
              <a:t>Les tarifs de base de la part du Délégataire feront l’objet d’une indexation annuelle par application de la formule suivante :</a:t>
            </a:r>
          </a:p>
          <a:p>
            <a:pPr marL="273050" indent="-273050">
              <a:buFont typeface="Wingdings" pitchFamily="2" charset="2"/>
              <a:buChar char="q"/>
              <a:defRPr/>
            </a:pPr>
            <a:endParaRPr lang="fr-FR" sz="1400" dirty="0"/>
          </a:p>
          <a:p>
            <a:pPr marL="273050" indent="-273050">
              <a:defRPr/>
            </a:pPr>
            <a:r>
              <a:rPr lang="fr-FR" sz="1400" dirty="0"/>
              <a:t>			</a:t>
            </a:r>
            <a:r>
              <a:rPr lang="fr-FR" sz="1400" b="1" dirty="0"/>
              <a:t>	</a:t>
            </a:r>
            <a:r>
              <a:rPr lang="nl-NL" sz="1400" b="1" dirty="0" err="1"/>
              <a:t>Pn</a:t>
            </a:r>
            <a:r>
              <a:rPr lang="nl-NL" sz="1400" b="1" dirty="0"/>
              <a:t> = P</a:t>
            </a:r>
            <a:r>
              <a:rPr lang="nl-NL" sz="1400" b="1" baseline="-25000" dirty="0"/>
              <a:t>o</a:t>
            </a:r>
            <a:r>
              <a:rPr lang="nl-NL" sz="1400" b="1" dirty="0"/>
              <a:t> x </a:t>
            </a:r>
            <a:r>
              <a:rPr lang="nl-NL" sz="1400" b="1" dirty="0" err="1"/>
              <a:t>Kn</a:t>
            </a:r>
            <a:endParaRPr lang="nl-NL" sz="1400" b="1" dirty="0"/>
          </a:p>
          <a:p>
            <a:pPr marL="273050" indent="-273050">
              <a:defRPr/>
            </a:pPr>
            <a:r>
              <a:rPr lang="nl-NL" sz="1400" b="1" dirty="0"/>
              <a:t>	</a:t>
            </a:r>
            <a:r>
              <a:rPr lang="en-US" sz="1400" dirty="0"/>
              <a:t> </a:t>
            </a:r>
            <a:endParaRPr lang="fr-FR" sz="1400" dirty="0"/>
          </a:p>
          <a:p>
            <a:pPr marL="273050" indent="-273050">
              <a:defRPr/>
            </a:pPr>
            <a:r>
              <a:rPr lang="fr-FR" sz="1400" dirty="0"/>
              <a:t>	</a:t>
            </a:r>
            <a:r>
              <a:rPr lang="fr-FR" sz="1400" dirty="0" err="1"/>
              <a:t>P</a:t>
            </a:r>
            <a:r>
              <a:rPr lang="fr-FR" sz="1400" baseline="-25000" dirty="0" err="1"/>
              <a:t>n</a:t>
            </a:r>
            <a:r>
              <a:rPr lang="fr-FR" sz="1400" baseline="-25000" dirty="0"/>
              <a:t> </a:t>
            </a:r>
            <a:r>
              <a:rPr lang="fr-FR" sz="1400" dirty="0"/>
              <a:t>= tarif applicable pour l’année n</a:t>
            </a:r>
          </a:p>
          <a:p>
            <a:pPr marL="273050" indent="-273050">
              <a:defRPr/>
            </a:pPr>
            <a:r>
              <a:rPr lang="fr-FR" sz="1400" dirty="0"/>
              <a:t>	P</a:t>
            </a:r>
            <a:r>
              <a:rPr lang="fr-FR" sz="1400" baseline="-25000" dirty="0"/>
              <a:t>o </a:t>
            </a:r>
            <a:r>
              <a:rPr lang="fr-FR" sz="1400" dirty="0"/>
              <a:t>= tarif de base</a:t>
            </a:r>
          </a:p>
          <a:p>
            <a:pPr marL="273050" indent="-273050">
              <a:defRPr/>
            </a:pPr>
            <a:r>
              <a:rPr lang="fr-FR" sz="1400" dirty="0"/>
              <a:t>	</a:t>
            </a:r>
            <a:r>
              <a:rPr lang="fr-FR" sz="1400" dirty="0" err="1"/>
              <a:t>Kn</a:t>
            </a:r>
            <a:r>
              <a:rPr lang="fr-FR" sz="1400" dirty="0"/>
              <a:t> = coefficient d’indexation représentatif de l’évolution des charges supportées par le délégataire entre la période o et la période n</a:t>
            </a:r>
          </a:p>
          <a:p>
            <a:pPr marL="273050" indent="-273050">
              <a:defRPr/>
            </a:pPr>
            <a:endParaRPr lang="fr-FR" sz="1400" dirty="0"/>
          </a:p>
          <a:p>
            <a:pPr marL="273050" indent="-273050">
              <a:defRPr/>
            </a:pPr>
            <a:endParaRPr lang="fr-FR" sz="1400" dirty="0"/>
          </a:p>
          <a:p>
            <a:pPr marL="273050" indent="-273050">
              <a:defRPr/>
            </a:pPr>
            <a:endParaRPr lang="fr-FR" sz="1400" dirty="0"/>
          </a:p>
          <a:p>
            <a:pPr marL="273050" indent="-273050">
              <a:defRPr/>
            </a:pPr>
            <a:endParaRPr lang="fr-FR" sz="1400" b="1" baseline="-25000" dirty="0"/>
          </a:p>
          <a:p>
            <a:pPr marL="273050" indent="-273050">
              <a:defRPr/>
            </a:pPr>
            <a:r>
              <a:rPr lang="fr-FR" sz="1400" dirty="0"/>
              <a:t>	où :</a:t>
            </a:r>
          </a:p>
          <a:p>
            <a:pPr marL="361950" indent="-361950">
              <a:buFont typeface="Wingdings" pitchFamily="2" charset="2"/>
              <a:buNone/>
              <a:defRPr/>
            </a:pPr>
            <a:r>
              <a:rPr lang="fr-FR" sz="1400" dirty="0"/>
              <a:t>	</a:t>
            </a:r>
            <a:r>
              <a:rPr lang="fr-FR" sz="1400" b="1" dirty="0"/>
              <a:t>ICHT - E </a:t>
            </a:r>
            <a:r>
              <a:rPr lang="fr-FR" sz="1400" dirty="0"/>
              <a:t>est l’indice du Cout Horaire du Travail - production et distribution d'eau, assainissement </a:t>
            </a:r>
          </a:p>
          <a:p>
            <a:pPr marL="361950" indent="-361950">
              <a:buFont typeface="Wingdings" pitchFamily="2" charset="2"/>
              <a:buNone/>
              <a:defRPr/>
            </a:pPr>
            <a:r>
              <a:rPr lang="fr-FR" sz="1400" b="1" dirty="0"/>
              <a:t>	TP10A</a:t>
            </a:r>
            <a:r>
              <a:rPr lang="fr-FR" sz="1400" dirty="0"/>
              <a:t> est </a:t>
            </a:r>
            <a:r>
              <a:rPr lang="fr-FR" sz="1400" dirty="0">
                <a:solidFill>
                  <a:schemeClr val="tx1">
                    <a:lumMod val="95000"/>
                    <a:lumOff val="5000"/>
                  </a:schemeClr>
                </a:solidFill>
              </a:rPr>
              <a:t>l’indice des canalisations, égouts, assainissement et adduction d’eau avec fourniture de tuyaux</a:t>
            </a:r>
            <a:endParaRPr lang="fr-FR" sz="1400" dirty="0"/>
          </a:p>
          <a:p>
            <a:pPr marL="361950" indent="-361950">
              <a:buFont typeface="Wingdings" pitchFamily="2" charset="2"/>
              <a:buNone/>
              <a:defRPr/>
            </a:pPr>
            <a:r>
              <a:rPr lang="fr-FR" sz="1400" b="1" dirty="0"/>
              <a:t>	FSD2</a:t>
            </a:r>
            <a:r>
              <a:rPr lang="fr-FR" sz="1400" dirty="0"/>
              <a:t> est l’indice  frais et service divers n°2</a:t>
            </a:r>
            <a:r>
              <a:rPr lang="fr-FR" sz="1400" b="1" dirty="0"/>
              <a:t>	</a:t>
            </a:r>
            <a:r>
              <a:rPr lang="de-DE" sz="1400" b="1" dirty="0">
                <a:latin typeface="Arial" panose="020B0604020202020204" pitchFamily="34" charset="0"/>
                <a:ea typeface="Times New Roman" panose="02020603050405020304" pitchFamily="18" charset="0"/>
              </a:rPr>
              <a:t> </a:t>
            </a:r>
          </a:p>
          <a:p>
            <a:pPr marL="361950" indent="-361950">
              <a:buFont typeface="Wingdings" pitchFamily="2" charset="2"/>
              <a:buNone/>
              <a:defRPr/>
            </a:pPr>
            <a:r>
              <a:rPr lang="de-DE" sz="1400" b="1" dirty="0">
                <a:latin typeface="Arial" panose="020B0604020202020204" pitchFamily="34" charset="0"/>
                <a:ea typeface="Times New Roman" panose="02020603050405020304" pitchFamily="18" charset="0"/>
              </a:rPr>
              <a:t>	010534766</a:t>
            </a:r>
            <a:r>
              <a:rPr lang="fr-FR" sz="1400" b="1" dirty="0"/>
              <a:t> </a:t>
            </a:r>
            <a:r>
              <a:rPr lang="fr-FR" sz="1400" dirty="0"/>
              <a:t>est l’indice électricité vendue aux entreprises &gt; 36 kVA – base 100 en 2010</a:t>
            </a:r>
          </a:p>
          <a:p>
            <a:pPr marL="361950" indent="-361950">
              <a:buFont typeface="Wingdings" pitchFamily="2" charset="2"/>
              <a:buNone/>
              <a:defRPr/>
            </a:pPr>
            <a:r>
              <a:rPr lang="fr-FR" sz="1400" b="1" dirty="0"/>
              <a:t>	</a:t>
            </a:r>
            <a:endParaRPr lang="fr-FR" sz="1400" dirty="0">
              <a:solidFill>
                <a:schemeClr val="tx1">
                  <a:lumMod val="95000"/>
                  <a:lumOff val="5000"/>
                </a:schemeClr>
              </a:solidFill>
            </a:endParaRPr>
          </a:p>
          <a:p>
            <a:pPr marL="361950" indent="-361950">
              <a:buFont typeface="Wingdings" pitchFamily="2" charset="2"/>
              <a:buNone/>
              <a:defRPr/>
            </a:pPr>
            <a:endParaRPr lang="fr-FR" sz="1400" dirty="0">
              <a:solidFill>
                <a:srgbClr val="FF0000"/>
              </a:solidFill>
            </a:endParaRPr>
          </a:p>
          <a:p>
            <a:pPr marL="273050" indent="-273050">
              <a:defRPr/>
            </a:pPr>
            <a:r>
              <a:rPr lang="fr-FR" sz="1400" dirty="0"/>
              <a:t>	La valeur de base des paramètres indice o est celle connue au 1</a:t>
            </a:r>
            <a:r>
              <a:rPr lang="fr-FR" sz="1400" baseline="30000" dirty="0"/>
              <a:t>er</a:t>
            </a:r>
            <a:r>
              <a:rPr lang="fr-FR" sz="1400" dirty="0"/>
              <a:t> novembre 2020</a:t>
            </a:r>
          </a:p>
          <a:p>
            <a:pPr marL="273050" indent="-273050">
              <a:defRPr/>
            </a:pPr>
            <a:r>
              <a:rPr lang="fr-FR" sz="1400" dirty="0"/>
              <a:t>	La valeur de base des paramètres indice n est celle connue au 1</a:t>
            </a:r>
            <a:r>
              <a:rPr lang="fr-FR" sz="1400" baseline="30000" dirty="0"/>
              <a:t>er</a:t>
            </a:r>
            <a:r>
              <a:rPr lang="fr-FR" sz="1400" dirty="0"/>
              <a:t> novembre N-1</a:t>
            </a:r>
          </a:p>
        </p:txBody>
      </p:sp>
      <p:sp>
        <p:nvSpPr>
          <p:cNvPr id="2"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7"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57</a:t>
            </a:fld>
            <a:endParaRPr lang="fr-FR" dirty="0"/>
          </a:p>
        </p:txBody>
      </p:sp>
      <p:sp>
        <p:nvSpPr>
          <p:cNvPr id="6" name="Rectangle 5">
            <a:extLst>
              <a:ext uri="{FF2B5EF4-FFF2-40B4-BE49-F238E27FC236}">
                <a16:creationId xmlns:a16="http://schemas.microsoft.com/office/drawing/2014/main" xmlns="" id="{9D807862-B06D-4DC6-AD94-6B02913A5306}"/>
              </a:ext>
            </a:extLst>
          </p:cNvPr>
          <p:cNvSpPr/>
          <p:nvPr/>
        </p:nvSpPr>
        <p:spPr>
          <a:xfrm>
            <a:off x="449858" y="3219340"/>
            <a:ext cx="8064896" cy="566758"/>
          </a:xfrm>
          <a:prstGeom prst="rect">
            <a:avLst/>
          </a:prstGeom>
        </p:spPr>
        <p:txBody>
          <a:bodyPr wrap="square">
            <a:spAutoFit/>
          </a:bodyPr>
          <a:lstStyle/>
          <a:p>
            <a:pPr algn="ctr">
              <a:lnSpc>
                <a:spcPct val="115000"/>
              </a:lnSpc>
              <a:spcBef>
                <a:spcPts val="600"/>
              </a:spcBef>
              <a:spcAft>
                <a:spcPts val="600"/>
              </a:spcAft>
            </a:pPr>
            <a:r>
              <a:rPr lang="de-DE" sz="1400" b="1" dirty="0">
                <a:latin typeface="Arial" panose="020B0604020202020204" pitchFamily="34" charset="0"/>
                <a:ea typeface="Times New Roman" panose="02020603050405020304" pitchFamily="18" charset="0"/>
              </a:rPr>
              <a:t>K = 0,15 + 0,40 x [ICHT-E / ICHT-E</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 + 0,06x [010534766 / 010534766</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 + 0,07 x [TP10a / TP10a</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 + 0,32 x [FSD2 / FSD2</a:t>
            </a:r>
            <a:r>
              <a:rPr lang="de-DE" sz="1400" b="1" baseline="-25000" dirty="0">
                <a:latin typeface="Arial" panose="020B0604020202020204" pitchFamily="34" charset="0"/>
                <a:ea typeface="Times New Roman" panose="02020603050405020304" pitchFamily="18" charset="0"/>
              </a:rPr>
              <a:t>0</a:t>
            </a:r>
            <a:r>
              <a:rPr lang="de-DE" sz="1400" b="1" dirty="0">
                <a:latin typeface="Arial" panose="020B0604020202020204" pitchFamily="34" charset="0"/>
                <a:ea typeface="Times New Roman" panose="02020603050405020304" pitchFamily="18" charset="0"/>
              </a:rPr>
              <a:t>]</a:t>
            </a:r>
            <a:endParaRPr lang="fr-FR" sz="1400" dirty="0">
              <a:latin typeface="Arial" panose="020B0604020202020204" pitchFamily="34" charset="0"/>
              <a:ea typeface="Times New Roman" panose="02020603050405020304" pitchFamily="18" charset="0"/>
            </a:endParaRPr>
          </a:p>
        </p:txBody>
      </p:sp>
      <p:sp>
        <p:nvSpPr>
          <p:cNvPr id="10" name="ZoneTexte 9">
            <a:extLst>
              <a:ext uri="{FF2B5EF4-FFF2-40B4-BE49-F238E27FC236}">
                <a16:creationId xmlns:a16="http://schemas.microsoft.com/office/drawing/2014/main" xmlns="" id="{79876734-B1A5-48A7-B56E-AB74F189195D}"/>
              </a:ext>
            </a:extLst>
          </p:cNvPr>
          <p:cNvSpPr txBox="1"/>
          <p:nvPr/>
        </p:nvSpPr>
        <p:spPr>
          <a:xfrm>
            <a:off x="179512" y="6381328"/>
            <a:ext cx="720080" cy="276999"/>
          </a:xfrm>
          <a:prstGeom prst="rect">
            <a:avLst/>
          </a:prstGeom>
          <a:solidFill>
            <a:schemeClr val="accent2">
              <a:lumMod val="20000"/>
              <a:lumOff val="80000"/>
            </a:schemeClr>
          </a:solidFill>
        </p:spPr>
        <p:txBody>
          <a:bodyPr wrap="square" rtlCol="0">
            <a:spAutoFit/>
          </a:bodyPr>
          <a:lstStyle/>
          <a:p>
            <a:pPr algn="ctr"/>
            <a:r>
              <a:rPr lang="fr-FR" sz="1200" dirty="0"/>
              <a:t>Lot 2</a:t>
            </a:r>
          </a:p>
        </p:txBody>
      </p:sp>
    </p:spTree>
    <p:extLst>
      <p:ext uri="{BB962C8B-B14F-4D97-AF65-F5344CB8AC3E}">
        <p14:creationId xmlns:p14="http://schemas.microsoft.com/office/powerpoint/2010/main" val="14494062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58</a:t>
            </a:fld>
            <a:endParaRPr lang="fr-FR"/>
          </a:p>
        </p:txBody>
      </p:sp>
      <p:sp>
        <p:nvSpPr>
          <p:cNvPr id="6" name="Titre 5"/>
          <p:cNvSpPr>
            <a:spLocks noGrp="1"/>
          </p:cNvSpPr>
          <p:nvPr>
            <p:ph type="ctrTitle"/>
          </p:nvPr>
        </p:nvSpPr>
        <p:spPr>
          <a:xfrm>
            <a:off x="1048072" y="1340768"/>
            <a:ext cx="7772400" cy="1470025"/>
          </a:xfrm>
        </p:spPr>
        <p:txBody>
          <a:bodyPr/>
          <a:lstStyle/>
          <a:p>
            <a:r>
              <a:rPr lang="fr-FR" dirty="0"/>
              <a:t>ANNEXES</a:t>
            </a:r>
          </a:p>
        </p:txBody>
      </p:sp>
      <p:sp>
        <p:nvSpPr>
          <p:cNvPr id="4" name="Sous-titre 6"/>
          <p:cNvSpPr>
            <a:spLocks noGrp="1"/>
          </p:cNvSpPr>
          <p:nvPr>
            <p:ph type="subTitle" idx="1"/>
          </p:nvPr>
        </p:nvSpPr>
        <p:spPr>
          <a:xfrm>
            <a:off x="467544" y="2708920"/>
            <a:ext cx="8064896" cy="2664296"/>
          </a:xfrm>
        </p:spPr>
        <p:txBody>
          <a:bodyPr>
            <a:normAutofit/>
          </a:bodyPr>
          <a:lstStyle/>
          <a:p>
            <a:pPr marL="571500" indent="-457200" eaLnBrk="0" hangingPunct="0">
              <a:spcBef>
                <a:spcPct val="50000"/>
              </a:spcBef>
              <a:buFontTx/>
              <a:buAutoNum type="arabicPeriod"/>
              <a:defRPr/>
            </a:pPr>
            <a:r>
              <a:rPr lang="fr-FR" sz="1600" i="1" dirty="0"/>
              <a:t>Compte d’exploitation Prévisionnel de l’offre retenue	</a:t>
            </a:r>
            <a:r>
              <a:rPr lang="fr-FR" sz="1600" i="1" dirty="0">
                <a:solidFill>
                  <a:schemeClr val="tx1">
                    <a:lumMod val="95000"/>
                    <a:lumOff val="5000"/>
                  </a:schemeClr>
                </a:solidFill>
              </a:rPr>
              <a:t>	</a:t>
            </a:r>
          </a:p>
          <a:p>
            <a:pPr marL="385763" indent="-271463">
              <a:buNone/>
              <a:defRPr/>
            </a:pPr>
            <a:endParaRPr lang="fr-FR" sz="1600" i="1" dirty="0">
              <a:solidFill>
                <a:schemeClr val="tx1">
                  <a:lumMod val="95000"/>
                  <a:lumOff val="5000"/>
                </a:schemeClr>
              </a:solidFill>
            </a:endParaRPr>
          </a:p>
          <a:p>
            <a:pPr marL="457200">
              <a:buAutoNum type="arabicPeriod" startAt="2"/>
              <a:defRPr/>
            </a:pPr>
            <a:r>
              <a:rPr lang="fr-FR" sz="1600" i="1" dirty="0">
                <a:solidFill>
                  <a:schemeClr val="tx1">
                    <a:lumMod val="95000"/>
                    <a:lumOff val="5000"/>
                  </a:schemeClr>
                </a:solidFill>
              </a:rPr>
              <a:t> Rapport de la commission DSP du 4 octobre 2019	</a:t>
            </a:r>
          </a:p>
          <a:p>
            <a:pPr marL="114300" indent="0">
              <a:buNone/>
              <a:defRPr/>
            </a:pPr>
            <a:endParaRPr lang="fr-FR" sz="1600" i="1" dirty="0">
              <a:solidFill>
                <a:schemeClr val="tx1">
                  <a:lumMod val="95000"/>
                  <a:lumOff val="5000"/>
                </a:schemeClr>
              </a:solidFill>
            </a:endParaRPr>
          </a:p>
          <a:p>
            <a:pPr marL="114300" indent="0">
              <a:buNone/>
              <a:defRPr/>
            </a:pPr>
            <a:endParaRPr lang="fr-FR" sz="1600" i="1" dirty="0">
              <a:solidFill>
                <a:schemeClr val="tx1"/>
              </a:solidFill>
            </a:endParaRPr>
          </a:p>
        </p:txBody>
      </p:sp>
    </p:spTree>
    <p:extLst>
      <p:ext uri="{BB962C8B-B14F-4D97-AF65-F5344CB8AC3E}">
        <p14:creationId xmlns:p14="http://schemas.microsoft.com/office/powerpoint/2010/main" val="2865917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59</a:t>
            </a:fld>
            <a:endParaRPr lang="fr-FR" dirty="0"/>
          </a:p>
        </p:txBody>
      </p:sp>
      <p:sp>
        <p:nvSpPr>
          <p:cNvPr id="6" name="Titre 5"/>
          <p:cNvSpPr>
            <a:spLocks noGrp="1"/>
          </p:cNvSpPr>
          <p:nvPr>
            <p:ph type="ctrTitle"/>
          </p:nvPr>
        </p:nvSpPr>
        <p:spPr>
          <a:xfrm>
            <a:off x="1048072" y="1340768"/>
            <a:ext cx="7772400" cy="1470025"/>
          </a:xfrm>
        </p:spPr>
        <p:txBody>
          <a:bodyPr/>
          <a:lstStyle/>
          <a:p>
            <a:r>
              <a:rPr lang="fr-FR" dirty="0"/>
              <a:t>ANNEXE 1</a:t>
            </a:r>
          </a:p>
        </p:txBody>
      </p:sp>
    </p:spTree>
    <p:extLst>
      <p:ext uri="{BB962C8B-B14F-4D97-AF65-F5344CB8AC3E}">
        <p14:creationId xmlns:p14="http://schemas.microsoft.com/office/powerpoint/2010/main" val="3953676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ctrTitle"/>
          </p:nvPr>
        </p:nvSpPr>
        <p:spPr/>
        <p:txBody>
          <a:bodyPr/>
          <a:lstStyle/>
          <a:p>
            <a:r>
              <a:rPr lang="fr-FR" dirty="0"/>
              <a:t>DEROULEMENT DE LA PROCEDURE (2/2)</a:t>
            </a:r>
          </a:p>
        </p:txBody>
      </p:sp>
      <p:sp>
        <p:nvSpPr>
          <p:cNvPr id="4100" name="Rectangle 3"/>
          <p:cNvSpPr>
            <a:spLocks noGrp="1" noChangeArrowheads="1"/>
          </p:cNvSpPr>
          <p:nvPr>
            <p:ph type="subTitle" idx="1"/>
          </p:nvPr>
        </p:nvSpPr>
        <p:spPr>
          <a:xfrm>
            <a:off x="251520" y="692696"/>
            <a:ext cx="8640960" cy="4469297"/>
          </a:xfrm>
          <a:solidFill>
            <a:schemeClr val="bg1"/>
          </a:solidFill>
          <a:ln>
            <a:solidFill>
              <a:schemeClr val="tx1"/>
            </a:solidFill>
          </a:ln>
        </p:spPr>
        <p:txBody>
          <a:bodyPr anchor="ctr">
            <a:normAutofit/>
          </a:bodyPr>
          <a:lstStyle/>
          <a:p>
            <a:pPr marL="265113" indent="-265113"/>
            <a:r>
              <a:rPr lang="fr-FR" sz="1200" dirty="0"/>
              <a:t>La Commission, réunie le 4 octobre 2019 à 14h00, s’est prononcé sur une négociation avec les trois candidats.</a:t>
            </a:r>
          </a:p>
          <a:p>
            <a:pPr marL="265113" indent="-265113"/>
            <a:endParaRPr lang="fr-FR" sz="1200" dirty="0"/>
          </a:p>
          <a:p>
            <a:pPr marL="265113" indent="-265113"/>
            <a:r>
              <a:rPr lang="fr-FR" sz="1200" dirty="0"/>
              <a:t>Suivant les propositions de la Commission, l’autorité habilitée a engagé les négociations avec les trois candidats.</a:t>
            </a:r>
          </a:p>
          <a:p>
            <a:pPr marL="265113" indent="-265113"/>
            <a:endParaRPr lang="fr-FR" sz="1200" dirty="0"/>
          </a:p>
          <a:p>
            <a:pPr marL="265113" indent="-265113"/>
            <a:r>
              <a:rPr lang="fr-FR" sz="1200" dirty="0"/>
              <a:t>Une première audition des candidats a été organisée le 14 octobre 2019.</a:t>
            </a:r>
          </a:p>
          <a:p>
            <a:pPr marL="265113" indent="-265113"/>
            <a:endParaRPr lang="fr-FR" sz="1200" dirty="0"/>
          </a:p>
          <a:p>
            <a:pPr marL="265113" indent="-265113"/>
            <a:r>
              <a:rPr lang="fr-FR" sz="1200" dirty="0"/>
              <a:t>Suite à cette audition, un courrier a été adressé aux trois candidats, leur demandant de revoir leur offre avant le 28 octobre 2019 à 12h00 et les invitant à une deuxième audition le 5 novembre 2019.</a:t>
            </a:r>
          </a:p>
          <a:p>
            <a:pPr marL="265113" indent="-265113"/>
            <a:endParaRPr lang="fr-FR" sz="1200" dirty="0"/>
          </a:p>
          <a:p>
            <a:pPr marL="265113" indent="-265113"/>
            <a:r>
              <a:rPr lang="fr-FR" sz="1200" dirty="0"/>
              <a:t>Suite à l’audition du 5 novembre 2019, un 2</a:t>
            </a:r>
            <a:r>
              <a:rPr lang="fr-FR" sz="1200" baseline="30000" dirty="0"/>
              <a:t>ème</a:t>
            </a:r>
            <a:r>
              <a:rPr lang="fr-FR" sz="1200" dirty="0"/>
              <a:t> courrier a été adressé aux trois candidats, leur demandant de remettre leur meilleure offre pour le 14 novembre 2019 à 16h00.</a:t>
            </a:r>
          </a:p>
          <a:p>
            <a:pPr marL="265113" indent="-265113"/>
            <a:endParaRPr lang="fr-FR" sz="1200" dirty="0"/>
          </a:p>
          <a:p>
            <a:pPr marL="265113" indent="-265113"/>
            <a:r>
              <a:rPr lang="fr-FR" sz="1200" dirty="0"/>
              <a:t>Les candidats ont ensuite été informés de la clôture des négociations le 22 novembre 2019 à 16h00 et ont eu la possibilité de remettre une dernière offre avant cette date.</a:t>
            </a:r>
          </a:p>
          <a:p>
            <a:pPr marL="265113" indent="-265113"/>
            <a:endParaRPr lang="fr-FR" sz="1200" dirty="0"/>
          </a:p>
          <a:p>
            <a:pPr marL="265113" indent="-265113"/>
            <a:r>
              <a:rPr lang="fr-FR" sz="1200" dirty="0"/>
              <a:t>Compte tenu de l’avis de la Commission d’attribution des contrats de concession sur les offres, du déroulement des négociations et du choix effectué par l’Autorité exécutive à l’issue de celles-ci, l’Autorité exécutive communique aux membres du Conseil municipal le présent rapport et ses annexes, ainsi que le projet de contrat qu’elle envisage de signer avec les candidats retenus et ses annexes. Le délai minimum de transmission de ces documents (réception par les élus 15 jours francs avant la tenue de l’Assemblée délibérante) est respecté.</a:t>
            </a:r>
          </a:p>
        </p:txBody>
      </p:sp>
      <p:sp>
        <p:nvSpPr>
          <p:cNvPr id="8" name="Espace réservé du numéro de diapositive 1"/>
          <p:cNvSpPr>
            <a:spLocks noGrp="1"/>
          </p:cNvSpPr>
          <p:nvPr>
            <p:ph type="sldNum" sz="quarter" idx="12"/>
          </p:nvPr>
        </p:nvSpPr>
        <p:spPr>
          <a:xfrm>
            <a:off x="6553200" y="6356350"/>
            <a:ext cx="2133600" cy="365125"/>
          </a:xfrm>
        </p:spPr>
        <p:txBody>
          <a:bodyPr/>
          <a:lstStyle/>
          <a:p>
            <a:fld id="{8D643344-2B0D-4561-82F5-68811833B7EE}" type="slidenum">
              <a:rPr lang="fr-FR" smtClean="0"/>
              <a:pPr/>
              <a:t>6</a:t>
            </a:fld>
            <a:endParaRPr lang="fr-F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D643344-2B0D-4561-82F5-68811833B7EE}" type="slidenum">
              <a:rPr lang="fr-FR" smtClean="0"/>
              <a:pPr/>
              <a:t>60</a:t>
            </a:fld>
            <a:endParaRPr lang="fr-FR" dirty="0"/>
          </a:p>
        </p:txBody>
      </p:sp>
      <p:sp>
        <p:nvSpPr>
          <p:cNvPr id="6" name="Titre 5"/>
          <p:cNvSpPr>
            <a:spLocks noGrp="1"/>
          </p:cNvSpPr>
          <p:nvPr>
            <p:ph type="ctrTitle"/>
          </p:nvPr>
        </p:nvSpPr>
        <p:spPr>
          <a:xfrm>
            <a:off x="1048072" y="1340768"/>
            <a:ext cx="7772400" cy="1470025"/>
          </a:xfrm>
        </p:spPr>
        <p:txBody>
          <a:bodyPr/>
          <a:lstStyle/>
          <a:p>
            <a:r>
              <a:rPr lang="fr-FR" dirty="0"/>
              <a:t>ANNEXE 2</a:t>
            </a:r>
          </a:p>
        </p:txBody>
      </p:sp>
    </p:spTree>
    <p:extLst>
      <p:ext uri="{BB962C8B-B14F-4D97-AF65-F5344CB8AC3E}">
        <p14:creationId xmlns:p14="http://schemas.microsoft.com/office/powerpoint/2010/main" val="681196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6"/>
          <p:cNvSpPr>
            <a:spLocks noGrp="1"/>
          </p:cNvSpPr>
          <p:nvPr>
            <p:ph type="subTitle" idx="1"/>
          </p:nvPr>
        </p:nvSpPr>
        <p:spPr>
          <a:xfrm>
            <a:off x="467544" y="2708920"/>
            <a:ext cx="8064896" cy="3384376"/>
          </a:xfrm>
        </p:spPr>
        <p:txBody>
          <a:bodyPr>
            <a:normAutofit/>
          </a:bodyPr>
          <a:lstStyle/>
          <a:p>
            <a:pPr marL="571500" indent="-457200" eaLnBrk="0" hangingPunct="0">
              <a:spcBef>
                <a:spcPct val="50000"/>
              </a:spcBef>
              <a:buFontTx/>
              <a:buAutoNum type="arabicPeriod"/>
              <a:defRPr/>
            </a:pPr>
            <a:r>
              <a:rPr lang="fr-FR" sz="1600" i="1" dirty="0"/>
              <a:t>Synthèse de l’analyse des offres initiales et avis de la Commission d’attribution des contrats de concession sur les offres remises</a:t>
            </a:r>
            <a:r>
              <a:rPr lang="fr-FR" sz="1600" i="1" dirty="0">
                <a:solidFill>
                  <a:schemeClr val="tx1">
                    <a:lumMod val="95000"/>
                    <a:lumOff val="5000"/>
                  </a:schemeClr>
                </a:solidFill>
              </a:rPr>
              <a:t>	           p. 8</a:t>
            </a:r>
          </a:p>
          <a:p>
            <a:pPr marL="385763" indent="-271463">
              <a:buNone/>
              <a:defRPr/>
            </a:pPr>
            <a:endParaRPr lang="fr-FR" sz="1600" i="1" dirty="0">
              <a:solidFill>
                <a:schemeClr val="tx1">
                  <a:lumMod val="95000"/>
                  <a:lumOff val="5000"/>
                </a:schemeClr>
              </a:solidFill>
            </a:endParaRPr>
          </a:p>
          <a:p>
            <a:pPr marL="385763" indent="-271463">
              <a:buNone/>
              <a:defRPr/>
            </a:pPr>
            <a:r>
              <a:rPr lang="fr-FR" sz="1600" dirty="0"/>
              <a:t>Le rapport complet de la commission du 4 octobre 2019 est joint en Annexe.</a:t>
            </a:r>
          </a:p>
          <a:p>
            <a:pPr marL="385763" indent="-271463">
              <a:buNone/>
              <a:defRPr/>
            </a:pPr>
            <a:endParaRPr lang="fr-FR" sz="1600" i="1" dirty="0">
              <a:solidFill>
                <a:schemeClr val="tx1">
                  <a:lumMod val="95000"/>
                  <a:lumOff val="5000"/>
                </a:schemeClr>
              </a:solidFill>
            </a:endParaRPr>
          </a:p>
          <a:p>
            <a:pPr marL="457200">
              <a:buAutoNum type="arabicPeriod" startAt="2"/>
              <a:defRPr/>
            </a:pPr>
            <a:r>
              <a:rPr lang="fr-FR" sz="1600" i="1" dirty="0">
                <a:solidFill>
                  <a:schemeClr val="tx1">
                    <a:lumMod val="95000"/>
                    <a:lumOff val="5000"/>
                  </a:schemeClr>
                </a:solidFill>
              </a:rPr>
              <a:t>Analyse des propositions après négociation	- Lot 1		          p. 11</a:t>
            </a:r>
          </a:p>
          <a:p>
            <a:pPr marL="457200">
              <a:buAutoNum type="arabicPeriod" startAt="2"/>
              <a:defRPr/>
            </a:pPr>
            <a:endParaRPr lang="fr-FR" sz="1600" i="1" dirty="0">
              <a:solidFill>
                <a:schemeClr val="tx1">
                  <a:lumMod val="95000"/>
                  <a:lumOff val="5000"/>
                </a:schemeClr>
              </a:solidFill>
            </a:endParaRPr>
          </a:p>
          <a:p>
            <a:pPr marL="385763" indent="-271463">
              <a:buNone/>
              <a:defRPr/>
            </a:pPr>
            <a:r>
              <a:rPr lang="fr-FR" sz="1600" i="1" dirty="0">
                <a:solidFill>
                  <a:schemeClr val="tx1">
                    <a:lumMod val="95000"/>
                    <a:lumOff val="5000"/>
                  </a:schemeClr>
                </a:solidFill>
              </a:rPr>
              <a:t>3.	  Analyse des propositions après négociation	- Lot 2		          p. 31</a:t>
            </a:r>
          </a:p>
          <a:p>
            <a:pPr marL="385763" indent="-271463">
              <a:buNone/>
              <a:defRPr/>
            </a:pPr>
            <a:r>
              <a:rPr lang="fr-FR" sz="1600" i="1" dirty="0">
                <a:solidFill>
                  <a:schemeClr val="tx1">
                    <a:lumMod val="95000"/>
                    <a:lumOff val="5000"/>
                  </a:schemeClr>
                </a:solidFill>
              </a:rPr>
              <a:t> </a:t>
            </a:r>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7</a:t>
            </a:fld>
            <a:endParaRPr lang="fr-FR"/>
          </a:p>
        </p:txBody>
      </p:sp>
      <p:sp>
        <p:nvSpPr>
          <p:cNvPr id="6" name="Titre 5"/>
          <p:cNvSpPr>
            <a:spLocks noGrp="1"/>
          </p:cNvSpPr>
          <p:nvPr>
            <p:ph type="ctrTitle"/>
          </p:nvPr>
        </p:nvSpPr>
        <p:spPr>
          <a:xfrm>
            <a:off x="1264096" y="1340768"/>
            <a:ext cx="7772400" cy="1470025"/>
          </a:xfrm>
        </p:spPr>
        <p:txBody>
          <a:bodyPr/>
          <a:lstStyle/>
          <a:p>
            <a:r>
              <a:rPr lang="fr-FR" dirty="0"/>
              <a:t>II – MOTIFS DE CHOIX DES CONCESSIONNAIRES</a:t>
            </a:r>
          </a:p>
        </p:txBody>
      </p:sp>
    </p:spTree>
    <p:extLst>
      <p:ext uri="{BB962C8B-B14F-4D97-AF65-F5344CB8AC3E}">
        <p14:creationId xmlns:p14="http://schemas.microsoft.com/office/powerpoint/2010/main" val="2180036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contenu 2"/>
          <p:cNvSpPr>
            <a:spLocks noGrp="1"/>
          </p:cNvSpPr>
          <p:nvPr>
            <p:ph type="subTitle" idx="1"/>
          </p:nvPr>
        </p:nvSpPr>
        <p:spPr>
          <a:xfrm>
            <a:off x="395536" y="764704"/>
            <a:ext cx="8424936" cy="5040560"/>
          </a:xfrm>
          <a:solidFill>
            <a:schemeClr val="bg1"/>
          </a:solidFill>
          <a:ln>
            <a:solidFill>
              <a:schemeClr val="tx2"/>
            </a:solidFill>
          </a:ln>
        </p:spPr>
        <p:txBody>
          <a:bodyPr anchor="ctr">
            <a:normAutofit lnSpcReduction="10000"/>
          </a:bodyPr>
          <a:lstStyle/>
          <a:p>
            <a:pPr marL="177800" indent="-177800"/>
            <a:endParaRPr lang="fr-FR" dirty="0"/>
          </a:p>
          <a:p>
            <a:pPr marL="342900" indent="-342900">
              <a:buFont typeface="+mj-lt"/>
              <a:buAutoNum type="arabicPeriod"/>
            </a:pPr>
            <a:r>
              <a:rPr lang="fr-FR" dirty="0"/>
              <a:t>L’offre de Veolia se classe en  1</a:t>
            </a:r>
            <a:r>
              <a:rPr lang="fr-FR" baseline="30000" dirty="0"/>
              <a:t>ère</a:t>
            </a:r>
            <a:r>
              <a:rPr lang="fr-FR" dirty="0"/>
              <a:t> position. Elle se classe en première position au niveau technique et en deuxième position au niveau économique. Veolia présente une offre satisfaisante sur l’ensemble des critères, avec une organisation et des moyens adaptées, des  propositions intéressantes en terme de rendement, et un niveau important de renouvellement de réseau. L’offre présente un niveau de tarif intéressant (-18,5% sur la facture 120 m3). Elle présente un niveau correct de renouvellement et d’investissement (156 k€/an) ; les bordereaux de prix proposés sont intéressants.</a:t>
            </a:r>
          </a:p>
          <a:p>
            <a:pPr marL="342900" indent="-342900">
              <a:buFont typeface="+mj-lt"/>
              <a:buAutoNum type="arabicPeriod"/>
            </a:pPr>
            <a:endParaRPr lang="fr-FR" dirty="0"/>
          </a:p>
          <a:p>
            <a:pPr marL="342900" indent="-342900">
              <a:buFont typeface="+mj-lt"/>
              <a:buAutoNum type="arabicPeriod"/>
            </a:pPr>
            <a:r>
              <a:rPr lang="fr-FR" dirty="0"/>
              <a:t>L’offre de SAUR se classe en 2</a:t>
            </a:r>
            <a:r>
              <a:rPr lang="fr-FR" baseline="30000" dirty="0"/>
              <a:t>ème</a:t>
            </a:r>
            <a:r>
              <a:rPr lang="fr-FR" dirty="0"/>
              <a:t> position. Elle se classe en deuxième position au niveau technique et en troisième position au niveau économique. SAUR présente également une offre satisfaisante sur l’ensemble des points avec une organisation et des moyens adaptées, mais des propositions en léger retrait en terme de rendement et de renouvellement de réseau. L’offre présente un niveau élevé de recettes mais un niveau de tarif intéressant (-19,0% sur la facture 120 m3). Elle présente un niveau correct de renouvellement et d’investissement (150 k€/an) ; les bordereaux de prix proposés sont moins intéressants</a:t>
            </a:r>
          </a:p>
          <a:p>
            <a:pPr marL="342900" indent="-342900">
              <a:buFont typeface="+mj-lt"/>
              <a:buAutoNum type="arabicPeriod"/>
            </a:pPr>
            <a:endParaRPr lang="fr-FR" dirty="0"/>
          </a:p>
          <a:p>
            <a:pPr marL="342900" indent="-342900">
              <a:buFont typeface="+mj-lt"/>
              <a:buAutoNum type="arabicPeriod"/>
            </a:pPr>
            <a:r>
              <a:rPr lang="fr-FR" dirty="0"/>
              <a:t>L’offre d’</a:t>
            </a:r>
            <a:r>
              <a:rPr lang="fr-FR" dirty="0" err="1"/>
              <a:t>Agur</a:t>
            </a:r>
            <a:r>
              <a:rPr lang="fr-FR" dirty="0"/>
              <a:t> se classe en 3</a:t>
            </a:r>
            <a:r>
              <a:rPr lang="fr-FR" baseline="30000" dirty="0"/>
              <a:t>ème</a:t>
            </a:r>
            <a:r>
              <a:rPr lang="fr-FR" dirty="0"/>
              <a:t> position Elle se classe en troisième position au niveau technique et en première position au niveau économique. </a:t>
            </a:r>
            <a:r>
              <a:rPr lang="fr-FR" dirty="0" err="1"/>
              <a:t>Agur</a:t>
            </a:r>
            <a:r>
              <a:rPr lang="fr-FR" dirty="0"/>
              <a:t> présente une offre satisfaisante, mais avec des moyens mis en œuvre plus faibles, et des propositions en retrait sur le renouvellement. L’offre est la plus intéressante en terme de recettes et de tarifs. L’offre présente un niveau de tarif intéressant (-25,8% sur la facture 120 m3). Le niveau de renouvellement et d’investissement est proche des autres offres (138 k€/an)</a:t>
            </a:r>
          </a:p>
          <a:p>
            <a:endParaRPr lang="fr-FR" b="1" dirty="0"/>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8</a:t>
            </a:fld>
            <a:endParaRPr lang="fr-FR"/>
          </a:p>
        </p:txBody>
      </p:sp>
      <p:sp>
        <p:nvSpPr>
          <p:cNvPr id="5" name="Titre 1">
            <a:extLst>
              <a:ext uri="{FF2B5EF4-FFF2-40B4-BE49-F238E27FC236}">
                <a16:creationId xmlns:a16="http://schemas.microsoft.com/office/drawing/2014/main" xmlns="" id="{A86E16E1-E257-4B15-BFD1-3EF246521DC4}"/>
              </a:ext>
            </a:extLst>
          </p:cNvPr>
          <p:cNvSpPr txBox="1">
            <a:spLocks/>
          </p:cNvSpPr>
          <p:nvPr/>
        </p:nvSpPr>
        <p:spPr>
          <a:xfrm>
            <a:off x="35496" y="116633"/>
            <a:ext cx="9036496" cy="504055"/>
          </a:xfrm>
          <a:prstGeom prst="rect">
            <a:avLst/>
          </a:prstGeom>
        </p:spPr>
        <p:txBody>
          <a:bodyPr vert="horz" lIns="91440" tIns="45720" rIns="91440" bIns="45720" rtlCol="0" anchor="ctr">
            <a:noAutofit/>
          </a:bodyPr>
          <a:lstStyle>
            <a:lvl1pPr algn="just" defTabSz="914400" rtl="0" eaLnBrk="1" latinLnBrk="0" hangingPunct="1">
              <a:spcBef>
                <a:spcPct val="0"/>
              </a:spcBef>
              <a:buNone/>
              <a:defRPr sz="1600" b="1" kern="1200" cap="none" baseline="0">
                <a:solidFill>
                  <a:schemeClr val="tx1"/>
                </a:solidFill>
                <a:latin typeface="+mj-lt"/>
                <a:ea typeface="+mj-ea"/>
                <a:cs typeface="+mj-cs"/>
              </a:defRPr>
            </a:lvl1pPr>
          </a:lstStyle>
          <a:p>
            <a:pPr algn="l"/>
            <a:r>
              <a:rPr lang="fr-FR" dirty="0"/>
              <a:t>CONCLUSION DU RAPPORT DE LA COMMISSION DE DELEGATION DE SERVICE PUBLIC</a:t>
            </a:r>
            <a:br>
              <a:rPr lang="fr-FR" dirty="0"/>
            </a:br>
            <a:r>
              <a:rPr lang="fr-FR" dirty="0"/>
              <a:t>ANALYSE  DES OFFRES INITIALES – LOT 1</a:t>
            </a:r>
          </a:p>
        </p:txBody>
      </p:sp>
    </p:spTree>
    <p:extLst>
      <p:ext uri="{BB962C8B-B14F-4D97-AF65-F5344CB8AC3E}">
        <p14:creationId xmlns:p14="http://schemas.microsoft.com/office/powerpoint/2010/main" val="1794984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contenu 2"/>
          <p:cNvSpPr>
            <a:spLocks noGrp="1"/>
          </p:cNvSpPr>
          <p:nvPr>
            <p:ph type="subTitle" idx="1"/>
          </p:nvPr>
        </p:nvSpPr>
        <p:spPr>
          <a:xfrm>
            <a:off x="395536" y="764704"/>
            <a:ext cx="8424936" cy="4896544"/>
          </a:xfrm>
          <a:solidFill>
            <a:schemeClr val="bg1"/>
          </a:solidFill>
          <a:ln>
            <a:solidFill>
              <a:schemeClr val="tx2"/>
            </a:solidFill>
          </a:ln>
        </p:spPr>
        <p:txBody>
          <a:bodyPr anchor="ctr">
            <a:normAutofit/>
          </a:bodyPr>
          <a:lstStyle/>
          <a:p>
            <a:pPr marL="177800" indent="-177800"/>
            <a:endParaRPr lang="fr-FR" dirty="0"/>
          </a:p>
          <a:p>
            <a:pPr marL="342900" indent="-342900">
              <a:buFont typeface="+mj-lt"/>
              <a:buAutoNum type="arabicPeriod"/>
            </a:pPr>
            <a:r>
              <a:rPr lang="fr-FR" dirty="0"/>
              <a:t>L’offre de Veolia se classe en  1</a:t>
            </a:r>
            <a:r>
              <a:rPr lang="fr-FR" baseline="30000" dirty="0"/>
              <a:t>ère</a:t>
            </a:r>
            <a:r>
              <a:rPr lang="fr-FR" dirty="0"/>
              <a:t> position. Elle se classe en deuxième position au niveau technique et en première position au niveau économique. Veolia présente également une offre technique satisfaisante sur l’ensemble des points, mais avec de nombreuses imprécisions sur les moyens et la méthodologie, et des propositions en retrait sur le traitement. L’offre est la plus intéressante en terme de recettes et de tarifs (-35% sur la part délégataire 120 m3). Certaines hypothèses du CEP seraient toutefois à expliquer ou revoir. L’offre présente un niveau correct de renouvellement et d’investissement (34 k€/an).</a:t>
            </a:r>
          </a:p>
          <a:p>
            <a:pPr marL="342900" indent="-342900">
              <a:buFont typeface="+mj-lt"/>
              <a:buAutoNum type="arabicPeriod"/>
            </a:pPr>
            <a:endParaRPr lang="fr-FR" dirty="0"/>
          </a:p>
          <a:p>
            <a:pPr marL="342900" indent="-342900">
              <a:buFont typeface="+mj-lt"/>
              <a:buAutoNum type="arabicPeriod"/>
            </a:pPr>
            <a:r>
              <a:rPr lang="fr-FR" dirty="0"/>
              <a:t>L’offre de SAUR se classe en 2</a:t>
            </a:r>
            <a:r>
              <a:rPr lang="fr-FR" baseline="30000" dirty="0"/>
              <a:t>ème</a:t>
            </a:r>
            <a:r>
              <a:rPr lang="fr-FR" dirty="0"/>
              <a:t> position. Elle se classe en première position au niveau technique et en troisième position au niveau économique. SAUR présente une offre satisfaisante sur l’ensemble des critères, avec une organisation et des moyens adaptées et des  propositions intéressantes sur le fonctionnement de la station et du réseau. L’offre présente un niveau de tarif intéressant (-18% sur la part délégataire 120 m3). L’offre présente un niveau un peu plus important de renouvellement et d’investissement (52 k€/an)</a:t>
            </a:r>
          </a:p>
          <a:p>
            <a:pPr marL="342900" indent="-342900">
              <a:buFont typeface="+mj-lt"/>
              <a:buAutoNum type="arabicPeriod"/>
            </a:pPr>
            <a:endParaRPr lang="fr-FR" dirty="0"/>
          </a:p>
          <a:p>
            <a:pPr marL="342900" indent="-342900">
              <a:buFont typeface="+mj-lt"/>
              <a:buAutoNum type="arabicPeriod"/>
            </a:pPr>
            <a:r>
              <a:rPr lang="fr-FR" dirty="0"/>
              <a:t>L’offre d’</a:t>
            </a:r>
            <a:r>
              <a:rPr lang="fr-FR" dirty="0" err="1"/>
              <a:t>Agur</a:t>
            </a:r>
            <a:r>
              <a:rPr lang="fr-FR" dirty="0"/>
              <a:t> se classe en 3</a:t>
            </a:r>
            <a:r>
              <a:rPr lang="fr-FR" baseline="30000" dirty="0"/>
              <a:t>ème</a:t>
            </a:r>
            <a:r>
              <a:rPr lang="fr-FR" dirty="0"/>
              <a:t> position. Elle se classe en troisième position au niveau technique et en deuxième position au niveau économique. </a:t>
            </a:r>
            <a:r>
              <a:rPr lang="fr-FR" dirty="0" err="1"/>
              <a:t>Agur</a:t>
            </a:r>
            <a:r>
              <a:rPr lang="fr-FR" dirty="0"/>
              <a:t> présente une offre satisfaisante, mais avec des moyens mis en œuvre plus faibles, et moins de propositions d’optimisation. L’offre présente un niveau de tarif intéressant (-20% sur la facture 120 m3) ; elle intègre un niveau correct de renouvellement et d’investissement (41 k€/an).</a:t>
            </a:r>
          </a:p>
          <a:p>
            <a:endParaRPr lang="fr-FR" b="1" dirty="0"/>
          </a:p>
        </p:txBody>
      </p:sp>
      <p:sp>
        <p:nvSpPr>
          <p:cNvPr id="2" name="Espace réservé du numéro de diapositive 1"/>
          <p:cNvSpPr>
            <a:spLocks noGrp="1"/>
          </p:cNvSpPr>
          <p:nvPr>
            <p:ph type="sldNum" sz="quarter" idx="12"/>
          </p:nvPr>
        </p:nvSpPr>
        <p:spPr/>
        <p:txBody>
          <a:bodyPr/>
          <a:lstStyle/>
          <a:p>
            <a:fld id="{8D643344-2B0D-4561-82F5-68811833B7EE}" type="slidenum">
              <a:rPr lang="fr-FR" smtClean="0"/>
              <a:pPr/>
              <a:t>9</a:t>
            </a:fld>
            <a:endParaRPr lang="fr-FR"/>
          </a:p>
        </p:txBody>
      </p:sp>
      <p:sp>
        <p:nvSpPr>
          <p:cNvPr id="7" name="Titre 1">
            <a:extLst>
              <a:ext uri="{FF2B5EF4-FFF2-40B4-BE49-F238E27FC236}">
                <a16:creationId xmlns:a16="http://schemas.microsoft.com/office/drawing/2014/main" xmlns="" id="{2988566E-C81F-4425-A798-C501395B7426}"/>
              </a:ext>
            </a:extLst>
          </p:cNvPr>
          <p:cNvSpPr txBox="1">
            <a:spLocks/>
          </p:cNvSpPr>
          <p:nvPr/>
        </p:nvSpPr>
        <p:spPr>
          <a:xfrm>
            <a:off x="35496" y="116633"/>
            <a:ext cx="9036496" cy="504055"/>
          </a:xfrm>
          <a:prstGeom prst="rect">
            <a:avLst/>
          </a:prstGeom>
        </p:spPr>
        <p:txBody>
          <a:bodyPr vert="horz" lIns="91440" tIns="45720" rIns="91440" bIns="45720" rtlCol="0" anchor="ctr">
            <a:noAutofit/>
          </a:bodyPr>
          <a:lstStyle>
            <a:lvl1pPr algn="just" defTabSz="914400" rtl="0" eaLnBrk="1" latinLnBrk="0" hangingPunct="1">
              <a:spcBef>
                <a:spcPct val="0"/>
              </a:spcBef>
              <a:buNone/>
              <a:defRPr sz="1600" b="1" kern="1200" cap="none" baseline="0">
                <a:solidFill>
                  <a:schemeClr val="tx1"/>
                </a:solidFill>
                <a:latin typeface="+mj-lt"/>
                <a:ea typeface="+mj-ea"/>
                <a:cs typeface="+mj-cs"/>
              </a:defRPr>
            </a:lvl1pPr>
          </a:lstStyle>
          <a:p>
            <a:pPr algn="l"/>
            <a:r>
              <a:rPr lang="fr-FR" dirty="0"/>
              <a:t>CONCLUSION DU RAPPORT DE LA COMMISSION DE DELEGATION DE SERVICE PUBLIC</a:t>
            </a:r>
            <a:br>
              <a:rPr lang="fr-FR" dirty="0"/>
            </a:br>
            <a:r>
              <a:rPr lang="fr-FR" dirty="0"/>
              <a:t>ANALYSE  DES OFFRES INITIALES – LOT 2</a:t>
            </a:r>
          </a:p>
        </p:txBody>
      </p:sp>
    </p:spTree>
    <p:extLst>
      <p:ext uri="{BB962C8B-B14F-4D97-AF65-F5344CB8AC3E}">
        <p14:creationId xmlns:p14="http://schemas.microsoft.com/office/powerpoint/2010/main" val="44288109"/>
      </p:ext>
    </p:extLst>
  </p:cSld>
  <p:clrMapOvr>
    <a:masterClrMapping/>
  </p:clrMapOvr>
</p:sld>
</file>

<file path=ppt/theme/theme1.xml><?xml version="1.0" encoding="utf-8"?>
<a:theme xmlns:a="http://schemas.openxmlformats.org/drawingml/2006/main" name="Thème Office">
  <a:themeElements>
    <a:clrScheme name="Personnalisé 2">
      <a:dk1>
        <a:sysClr val="windowText" lastClr="000000"/>
      </a:dk1>
      <a:lt1>
        <a:sysClr val="window" lastClr="FFFFFF"/>
      </a:lt1>
      <a:dk2>
        <a:srgbClr val="008000"/>
      </a:dk2>
      <a:lt2>
        <a:srgbClr val="EBF1DD"/>
      </a:lt2>
      <a:accent1>
        <a:srgbClr val="008000"/>
      </a:accent1>
      <a:accent2>
        <a:srgbClr val="9BBB59"/>
      </a:accent2>
      <a:accent3>
        <a:srgbClr val="0070C0"/>
      </a:accent3>
      <a:accent4>
        <a:srgbClr val="E36C09"/>
      </a:accent4>
      <a:accent5>
        <a:srgbClr val="8064A2"/>
      </a:accent5>
      <a:accent6>
        <a:srgbClr val="0066FF"/>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58553</TotalTime>
  <Words>7438</Words>
  <Application>Microsoft Office PowerPoint</Application>
  <PresentationFormat>Affichage à l'écran (4:3)</PresentationFormat>
  <Paragraphs>1543</Paragraphs>
  <Slides>60</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60</vt:i4>
      </vt:variant>
    </vt:vector>
  </HeadingPairs>
  <TitlesOfParts>
    <vt:vector size="67" baseType="lpstr">
      <vt:lpstr>ＭＳ Ｐゴシック</vt:lpstr>
      <vt:lpstr>Arial</vt:lpstr>
      <vt:lpstr>Calibri</vt:lpstr>
      <vt:lpstr>Times New Roman</vt:lpstr>
      <vt:lpstr>Wingdings</vt:lpstr>
      <vt:lpstr>Wingdings 3</vt:lpstr>
      <vt:lpstr>Thème Office</vt:lpstr>
      <vt:lpstr>Ville de Tonneins</vt:lpstr>
      <vt:lpstr>PREAMBULE</vt:lpstr>
      <vt:lpstr>Sommaire</vt:lpstr>
      <vt:lpstr>I- DEROULEMENT DE LA PROCEDURE</vt:lpstr>
      <vt:lpstr>DEROULEMENT DE LA PROCEDURE (1/2)</vt:lpstr>
      <vt:lpstr>DEROULEMENT DE LA PROCEDURE (2/2)</vt:lpstr>
      <vt:lpstr>II – MOTIFS DE CHOIX DES CONCESSIONNAIRES</vt:lpstr>
      <vt:lpstr>Présentation PowerPoint</vt:lpstr>
      <vt:lpstr>Présentation PowerPoint</vt:lpstr>
      <vt:lpstr>Présentation PowerPoint</vt:lpstr>
      <vt:lpstr>ANALYSE DES OFFRES APRES NEGOCIATION – LOT 1 – EAU POTABLE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ANALYSE DES PROPOSITIONS APRES NEGOCIATION  ANALYSE DES RECETTES MOYENNES HORS TVA – CEP OFFRE BASE</vt:lpstr>
      <vt:lpstr>Présentation PowerPoint</vt:lpstr>
      <vt:lpstr>Présentation PowerPoint</vt:lpstr>
      <vt:lpstr>Présentation PowerPoint</vt:lpstr>
      <vt:lpstr>Présentation PowerPoint</vt:lpstr>
      <vt:lpstr>Présentation PowerPoint</vt:lpstr>
      <vt:lpstr>ANALYSE DES PROPOSITIONS APRES NEGOCIATION  FOCUS SUR LE RENOUVELLEMENT</vt:lpstr>
      <vt:lpstr>ANALYSE DES PROPOSITIONS APRES NEGOCIATION  RENOUVELLEMENT DE CANALISATIONS</vt:lpstr>
      <vt:lpstr>ANALYSE DES PROPOSITIONS APRES NEGOCIATION  FOCUS SUR LES INVESTISSEMENTS</vt:lpstr>
      <vt:lpstr>Présentation PowerPoint</vt:lpstr>
      <vt:lpstr>ANALYSE DES PROPOSITIONS APRES NEGOCIATION  OPTION TELERELEVE</vt:lpstr>
      <vt:lpstr>Présentation PowerPoint</vt:lpstr>
      <vt:lpstr>ANALYSE DES OFFRES APRES NEGOCIATION – LOT 2 – ASSAINISSEMENT COLLECTIF</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ANALYSE DES PROPOSITIONS APRES NEGOCIATION  ANALYSE DES RECETTES MOYENNES HORS TVA – CEP OFFRE BASE</vt:lpstr>
      <vt:lpstr>Présentation PowerPoint</vt:lpstr>
      <vt:lpstr>Présentation PowerPoint</vt:lpstr>
      <vt:lpstr>Présentation PowerPoint</vt:lpstr>
      <vt:lpstr>Présentation PowerPoint</vt:lpstr>
      <vt:lpstr>ANALYSE DES PROPOSITIONS APRES NEGOCIATION  FOCUS SUR LE RENOUVELLEMENT</vt:lpstr>
      <vt:lpstr>ANALYSE DES PROPOSITIONS APRES NEGOCIATION  FOCUS SUR LES INVESTISSEMENTS</vt:lpstr>
      <vt:lpstr>Présentation PowerPoint</vt:lpstr>
      <vt:lpstr>VARIANTE AGUR</vt:lpstr>
      <vt:lpstr>Présentation PowerPoint</vt:lpstr>
      <vt:lpstr>III – SYNTHESE : CHOIX DU CANDIDAT ET CARACTERISTIQUES DE l’offre retenue</vt:lpstr>
      <vt:lpstr>CHOIX DU CANDIDAT – LOT 1 – EAU POTABLE</vt:lpstr>
      <vt:lpstr>PRÉSENTATION DU CHOIX DU CONCESSIONNAIRE PAR L’AUTORITE HABILITEE A SIGNER LA CONVENTION – LOT 1</vt:lpstr>
      <vt:lpstr>ECONOMIE DU CONTRAT (1/2)</vt:lpstr>
      <vt:lpstr>ECONOMIE DU CONTRAT (2/2)</vt:lpstr>
      <vt:lpstr>CHOIX DU CANDIDAT – LOT 2 – ASSAINISSEMENT COLLECTIF</vt:lpstr>
      <vt:lpstr>PRÉSENTATION DU CHOIX DU CONCESSIONNAIRE PAR L’AUTORITE HABILITEE A SIGNER LA CONVENTION – LOT 2</vt:lpstr>
      <vt:lpstr>ECONOMIE DU CONTRAT (1/2)</vt:lpstr>
      <vt:lpstr>ECONOMIE DU CONTRAT (2/2)</vt:lpstr>
      <vt:lpstr>ANNEXES</vt:lpstr>
      <vt:lpstr>ANNEXE 1</vt:lpstr>
      <vt:lpstr>ANNEXE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OJK</dc:creator>
  <cp:lastModifiedBy>BOEUF Valérie</cp:lastModifiedBy>
  <cp:revision>1154</cp:revision>
  <cp:lastPrinted>2019-11-15T10:46:32Z</cp:lastPrinted>
  <dcterms:created xsi:type="dcterms:W3CDTF">2012-12-14T11:43:45Z</dcterms:created>
  <dcterms:modified xsi:type="dcterms:W3CDTF">2019-12-11T15:08:51Z</dcterms:modified>
</cp:coreProperties>
</file>